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1" d="100"/>
          <a:sy n="51" d="100"/>
        </p:scale>
        <p:origin x="-1152" y="-8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99275" y="5944933"/>
            <a:ext cx="4897755" cy="913130"/>
          </a:xfrm>
          <a:custGeom>
            <a:avLst/>
            <a:gdLst/>
            <a:ahLst/>
            <a:cxnLst/>
            <a:rect l="l" t="t" r="r" b="b"/>
            <a:pathLst>
              <a:path w="4897755" h="913129">
                <a:moveTo>
                  <a:pt x="85714" y="21358"/>
                </a:moveTo>
                <a:lnTo>
                  <a:pt x="3636693" y="913063"/>
                </a:lnTo>
                <a:lnTo>
                  <a:pt x="4897393" y="913063"/>
                </a:lnTo>
                <a:lnTo>
                  <a:pt x="85714" y="21358"/>
                </a:lnTo>
                <a:close/>
              </a:path>
              <a:path w="4897755" h="913129">
                <a:moveTo>
                  <a:pt x="660" y="0"/>
                </a:moveTo>
                <a:lnTo>
                  <a:pt x="0" y="5473"/>
                </a:lnTo>
                <a:lnTo>
                  <a:pt x="85714" y="21358"/>
                </a:lnTo>
                <a:lnTo>
                  <a:pt x="660" y="0"/>
                </a:lnTo>
                <a:close/>
              </a:path>
            </a:pathLst>
          </a:custGeom>
          <a:solidFill>
            <a:srgbClr val="9FCADC">
              <a:alpha val="39999"/>
            </a:srgbClr>
          </a:solidFill>
        </p:spPr>
        <p:txBody>
          <a:bodyPr wrap="square" lIns="0" tIns="0" rIns="0" bIns="0" rtlCol="0"/>
          <a:lstStyle/>
          <a:p>
            <a:endParaRPr/>
          </a:p>
        </p:txBody>
      </p:sp>
      <p:sp>
        <p:nvSpPr>
          <p:cNvPr id="17" name="bg object 17"/>
          <p:cNvSpPr/>
          <p:nvPr/>
        </p:nvSpPr>
        <p:spPr>
          <a:xfrm>
            <a:off x="485711" y="5939015"/>
            <a:ext cx="3651885" cy="919480"/>
          </a:xfrm>
          <a:custGeom>
            <a:avLst/>
            <a:gdLst/>
            <a:ahLst/>
            <a:cxnLst/>
            <a:rect l="l" t="t" r="r" b="b"/>
            <a:pathLst>
              <a:path w="3651885" h="919479">
                <a:moveTo>
                  <a:pt x="0" y="0"/>
                </a:moveTo>
                <a:lnTo>
                  <a:pt x="7924" y="6349"/>
                </a:lnTo>
                <a:lnTo>
                  <a:pt x="2868867" y="918982"/>
                </a:lnTo>
                <a:lnTo>
                  <a:pt x="3651882" y="918982"/>
                </a:lnTo>
                <a:lnTo>
                  <a:pt x="0" y="0"/>
                </a:lnTo>
                <a:close/>
              </a:path>
            </a:pathLst>
          </a:custGeom>
          <a:solidFill>
            <a:srgbClr val="000000"/>
          </a:solidFill>
        </p:spPr>
        <p:txBody>
          <a:bodyPr wrap="square" lIns="0" tIns="0" rIns="0" bIns="0" rtlCol="0"/>
          <a:lstStyle/>
          <a:p>
            <a:endParaRPr/>
          </a:p>
        </p:txBody>
      </p:sp>
      <p:sp>
        <p:nvSpPr>
          <p:cNvPr id="18" name="bg object 18"/>
          <p:cNvSpPr/>
          <p:nvPr/>
        </p:nvSpPr>
        <p:spPr>
          <a:xfrm>
            <a:off x="0" y="5789674"/>
            <a:ext cx="3398520" cy="1068324"/>
          </a:xfrm>
          <a:prstGeom prst="rect">
            <a:avLst/>
          </a:prstGeom>
          <a:blipFill>
            <a:blip r:embed="rId7" cstate="print"/>
            <a:stretch>
              <a:fillRect/>
            </a:stretch>
          </a:blipFill>
        </p:spPr>
        <p:txBody>
          <a:bodyPr wrap="square" lIns="0" tIns="0" rIns="0" bIns="0" rtlCol="0"/>
          <a:lstStyle/>
          <a:p>
            <a:endParaRPr/>
          </a:p>
        </p:txBody>
      </p:sp>
      <p:sp>
        <p:nvSpPr>
          <p:cNvPr id="19" name="bg object 19"/>
          <p:cNvSpPr/>
          <p:nvPr/>
        </p:nvSpPr>
        <p:spPr>
          <a:xfrm>
            <a:off x="0" y="5784350"/>
            <a:ext cx="3371840" cy="107364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626236" y="2423286"/>
            <a:ext cx="7891526" cy="1671954"/>
          </a:xfrm>
          <a:prstGeom prst="rect">
            <a:avLst/>
          </a:prstGeom>
        </p:spPr>
        <p:txBody>
          <a:bodyPr wrap="square" lIns="0" tIns="0" rIns="0" bIns="0">
            <a:spAutoFit/>
          </a:bodyPr>
          <a:lstStyle>
            <a:lvl1pPr>
              <a:defRPr sz="2700" b="0" i="0">
                <a:solidFill>
                  <a:schemeClr val="tx1"/>
                </a:solidFill>
                <a:latin typeface="Arial"/>
                <a:cs typeface="Arial"/>
              </a:defRPr>
            </a:lvl1pPr>
          </a:lstStyle>
          <a:p>
            <a:endParaRPr/>
          </a:p>
        </p:txBody>
      </p:sp>
      <p:sp>
        <p:nvSpPr>
          <p:cNvPr id="3" name="Holder 3"/>
          <p:cNvSpPr>
            <a:spLocks noGrp="1"/>
          </p:cNvSpPr>
          <p:nvPr>
            <p:ph type="body" idx="1"/>
          </p:nvPr>
        </p:nvSpPr>
        <p:spPr>
          <a:xfrm>
            <a:off x="645668" y="1584705"/>
            <a:ext cx="7852663" cy="17221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1/23/2023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576" y="4953000"/>
              <a:ext cx="7456805" cy="488315"/>
            </a:xfrm>
            <a:custGeom>
              <a:avLst/>
              <a:gdLst/>
              <a:ahLst/>
              <a:cxnLst/>
              <a:rect l="l" t="t" r="r" b="b"/>
              <a:pathLst>
                <a:path w="7456805" h="488314">
                  <a:moveTo>
                    <a:pt x="7456424" y="0"/>
                  </a:moveTo>
                  <a:lnTo>
                    <a:pt x="0" y="289941"/>
                  </a:lnTo>
                  <a:lnTo>
                    <a:pt x="7456424" y="488188"/>
                  </a:lnTo>
                  <a:lnTo>
                    <a:pt x="7456424"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111347" y="5237734"/>
              <a:ext cx="9032875" cy="788670"/>
            </a:xfrm>
            <a:custGeom>
              <a:avLst/>
              <a:gdLst/>
              <a:ahLst/>
              <a:cxnLst/>
              <a:rect l="l" t="t" r="r" b="b"/>
              <a:pathLst>
                <a:path w="9032875" h="788670">
                  <a:moveTo>
                    <a:pt x="9032652" y="0"/>
                  </a:moveTo>
                  <a:lnTo>
                    <a:pt x="0" y="0"/>
                  </a:lnTo>
                  <a:lnTo>
                    <a:pt x="9032652" y="788669"/>
                  </a:lnTo>
                  <a:lnTo>
                    <a:pt x="9032652" y="0"/>
                  </a:lnTo>
                  <a:close/>
                </a:path>
              </a:pathLst>
            </a:custGeom>
            <a:solidFill>
              <a:srgbClr val="000000"/>
            </a:solidFill>
          </p:spPr>
          <p:txBody>
            <a:bodyPr wrap="square" lIns="0" tIns="0" rIns="0" bIns="0" rtlCol="0"/>
            <a:lstStyle/>
            <a:p>
              <a:endParaRPr/>
            </a:p>
          </p:txBody>
        </p:sp>
        <p:sp>
          <p:nvSpPr>
            <p:cNvPr id="5" name="object 5"/>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4991888"/>
              <a:ext cx="9143999" cy="802092"/>
            </a:xfrm>
            <a:prstGeom prst="rect">
              <a:avLst/>
            </a:prstGeom>
            <a:blipFill>
              <a:blip r:embed="rId3" cstate="print"/>
              <a:stretch>
                <a:fillRect/>
              </a:stretch>
            </a:blipFill>
          </p:spPr>
          <p:txBody>
            <a:bodyPr wrap="square" lIns="0" tIns="0" rIns="0" bIns="0" rtlCol="0"/>
            <a:lstStyle/>
            <a:p>
              <a:endParaRPr/>
            </a:p>
          </p:txBody>
        </p:sp>
      </p:grpSp>
      <p:sp>
        <p:nvSpPr>
          <p:cNvPr id="7" name="object 7"/>
          <p:cNvSpPr/>
          <p:nvPr/>
        </p:nvSpPr>
        <p:spPr>
          <a:xfrm>
            <a:off x="944724" y="2895005"/>
            <a:ext cx="7440527" cy="50177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316179"/>
            <a:ext cx="8134350" cy="5609590"/>
          </a:xfrm>
          <a:prstGeom prst="rect">
            <a:avLst/>
          </a:prstGeom>
        </p:spPr>
        <p:txBody>
          <a:bodyPr vert="horz" wrap="square" lIns="0" tIns="62865" rIns="0" bIns="0" rtlCol="0">
            <a:spAutoFit/>
          </a:bodyPr>
          <a:lstStyle/>
          <a:p>
            <a:pPr marL="268605" marR="5080" indent="-256540">
              <a:lnSpc>
                <a:spcPct val="90000"/>
              </a:lnSpc>
              <a:spcBef>
                <a:spcPts val="495"/>
              </a:spcBef>
              <a:buClr>
                <a:srgbClr val="2CA1BE"/>
              </a:buClr>
              <a:buSzPct val="68181"/>
              <a:buChar char=""/>
              <a:tabLst>
                <a:tab pos="269240" algn="l"/>
              </a:tabLst>
            </a:pPr>
            <a:r>
              <a:rPr sz="3300" spc="150" dirty="0">
                <a:latin typeface="Arial"/>
                <a:cs typeface="Arial"/>
              </a:rPr>
              <a:t>Indira </a:t>
            </a:r>
            <a:r>
              <a:rPr sz="3300" spc="114" dirty="0">
                <a:latin typeface="Arial"/>
                <a:cs typeface="Arial"/>
              </a:rPr>
              <a:t>Gandhi, </a:t>
            </a:r>
            <a:r>
              <a:rPr sz="3300" spc="175" dirty="0">
                <a:latin typeface="Arial"/>
                <a:cs typeface="Arial"/>
              </a:rPr>
              <a:t>the </a:t>
            </a:r>
            <a:r>
              <a:rPr sz="3300" spc="180" dirty="0">
                <a:latin typeface="Arial"/>
                <a:cs typeface="Arial"/>
              </a:rPr>
              <a:t>then </a:t>
            </a:r>
            <a:r>
              <a:rPr sz="3300" spc="85" dirty="0">
                <a:latin typeface="Arial"/>
                <a:cs typeface="Arial"/>
              </a:rPr>
              <a:t>Prime </a:t>
            </a:r>
            <a:r>
              <a:rPr sz="3300" spc="165" dirty="0">
                <a:latin typeface="Arial"/>
                <a:cs typeface="Arial"/>
              </a:rPr>
              <a:t>Minister  </a:t>
            </a:r>
            <a:r>
              <a:rPr sz="3300" spc="240" dirty="0">
                <a:latin typeface="Arial"/>
                <a:cs typeface="Arial"/>
              </a:rPr>
              <a:t>of </a:t>
            </a:r>
            <a:r>
              <a:rPr sz="3300" spc="130" dirty="0">
                <a:latin typeface="Arial"/>
                <a:cs typeface="Arial"/>
              </a:rPr>
              <a:t>India, </a:t>
            </a:r>
            <a:r>
              <a:rPr sz="3300" spc="170" dirty="0">
                <a:latin typeface="Arial"/>
                <a:cs typeface="Arial"/>
              </a:rPr>
              <a:t>officially </a:t>
            </a:r>
            <a:r>
              <a:rPr sz="3300" spc="150" dirty="0">
                <a:latin typeface="Arial"/>
                <a:cs typeface="Arial"/>
              </a:rPr>
              <a:t>recorded </a:t>
            </a:r>
            <a:r>
              <a:rPr sz="3300" spc="170" dirty="0">
                <a:latin typeface="Arial"/>
                <a:cs typeface="Arial"/>
              </a:rPr>
              <a:t>the  </a:t>
            </a:r>
            <a:r>
              <a:rPr sz="3300" spc="130" dirty="0">
                <a:latin typeface="Arial"/>
                <a:cs typeface="Arial"/>
              </a:rPr>
              <a:t>impressive </a:t>
            </a:r>
            <a:r>
              <a:rPr sz="3300" spc="155" dirty="0">
                <a:latin typeface="Arial"/>
                <a:cs typeface="Arial"/>
              </a:rPr>
              <a:t>strides </a:t>
            </a:r>
            <a:r>
              <a:rPr sz="3300" spc="240" dirty="0">
                <a:latin typeface="Arial"/>
                <a:cs typeface="Arial"/>
              </a:rPr>
              <a:t>of </a:t>
            </a:r>
            <a:r>
              <a:rPr sz="3300" spc="55" dirty="0">
                <a:latin typeface="Arial"/>
                <a:cs typeface="Arial"/>
              </a:rPr>
              <a:t>Green </a:t>
            </a:r>
            <a:r>
              <a:rPr sz="3300" spc="130" dirty="0">
                <a:latin typeface="Arial"/>
                <a:cs typeface="Arial"/>
              </a:rPr>
              <a:t>Revolution  </a:t>
            </a:r>
            <a:r>
              <a:rPr sz="3300" spc="210" dirty="0">
                <a:latin typeface="Arial"/>
                <a:cs typeface="Arial"/>
              </a:rPr>
              <a:t>in </a:t>
            </a:r>
            <a:r>
              <a:rPr sz="3300" spc="170" dirty="0">
                <a:latin typeface="Arial"/>
                <a:cs typeface="Arial"/>
              </a:rPr>
              <a:t>agriculture </a:t>
            </a:r>
            <a:r>
              <a:rPr sz="3300" spc="155" dirty="0">
                <a:latin typeface="Arial"/>
                <a:cs typeface="Arial"/>
              </a:rPr>
              <a:t>by </a:t>
            </a:r>
            <a:r>
              <a:rPr sz="3300" spc="120" dirty="0">
                <a:latin typeface="Arial"/>
                <a:cs typeface="Arial"/>
              </a:rPr>
              <a:t>releasing </a:t>
            </a:r>
            <a:r>
              <a:rPr sz="3300" spc="-15" dirty="0">
                <a:latin typeface="Arial"/>
                <a:cs typeface="Arial"/>
              </a:rPr>
              <a:t>a</a:t>
            </a:r>
            <a:r>
              <a:rPr sz="3300" spc="-20" dirty="0">
                <a:latin typeface="Arial"/>
                <a:cs typeface="Arial"/>
              </a:rPr>
              <a:t> </a:t>
            </a:r>
            <a:r>
              <a:rPr sz="3300" spc="105" dirty="0">
                <a:latin typeface="Arial"/>
                <a:cs typeface="Arial"/>
              </a:rPr>
              <a:t>special</a:t>
            </a:r>
            <a:endParaRPr sz="3300">
              <a:latin typeface="Arial"/>
              <a:cs typeface="Arial"/>
            </a:endParaRPr>
          </a:p>
          <a:p>
            <a:pPr marL="268605" marR="483870">
              <a:lnSpc>
                <a:spcPts val="3560"/>
              </a:lnSpc>
              <a:spcBef>
                <a:spcPts val="60"/>
              </a:spcBef>
            </a:pPr>
            <a:r>
              <a:rPr sz="3300" spc="180" dirty="0">
                <a:latin typeface="Arial"/>
                <a:cs typeface="Arial"/>
              </a:rPr>
              <a:t>stamp </a:t>
            </a:r>
            <a:r>
              <a:rPr sz="3300" spc="185" dirty="0">
                <a:latin typeface="Arial"/>
                <a:cs typeface="Arial"/>
              </a:rPr>
              <a:t>entitled </a:t>
            </a:r>
            <a:r>
              <a:rPr sz="3300" spc="85" dirty="0">
                <a:latin typeface="Arial"/>
                <a:cs typeface="Arial"/>
              </a:rPr>
              <a:t>‘Wheat </a:t>
            </a:r>
            <a:r>
              <a:rPr sz="3300" spc="145" dirty="0">
                <a:latin typeface="Arial"/>
                <a:cs typeface="Arial"/>
              </a:rPr>
              <a:t>Revolution’ </a:t>
            </a:r>
            <a:r>
              <a:rPr sz="3300" spc="210" dirty="0">
                <a:latin typeface="Arial"/>
                <a:cs typeface="Arial"/>
              </a:rPr>
              <a:t>in  </a:t>
            </a:r>
            <a:r>
              <a:rPr sz="3300" spc="-35" dirty="0">
                <a:latin typeface="Arial"/>
                <a:cs typeface="Arial"/>
              </a:rPr>
              <a:t>July</a:t>
            </a:r>
            <a:r>
              <a:rPr sz="3300" spc="130" dirty="0">
                <a:latin typeface="Arial"/>
                <a:cs typeface="Arial"/>
              </a:rPr>
              <a:t> </a:t>
            </a:r>
            <a:r>
              <a:rPr sz="3300" spc="250" dirty="0">
                <a:latin typeface="Arial"/>
                <a:cs typeface="Arial"/>
              </a:rPr>
              <a:t>1968</a:t>
            </a:r>
            <a:endParaRPr sz="3300">
              <a:latin typeface="Arial"/>
              <a:cs typeface="Arial"/>
            </a:endParaRPr>
          </a:p>
          <a:p>
            <a:pPr marL="268605" marR="564515" indent="-256540">
              <a:lnSpc>
                <a:spcPts val="3570"/>
              </a:lnSpc>
              <a:spcBef>
                <a:spcPts val="395"/>
              </a:spcBef>
              <a:buClr>
                <a:srgbClr val="2CA1BE"/>
              </a:buClr>
              <a:buSzPct val="68181"/>
              <a:buChar char=""/>
              <a:tabLst>
                <a:tab pos="269240" algn="l"/>
              </a:tabLst>
            </a:pPr>
            <a:r>
              <a:rPr sz="3300" spc="155" dirty="0">
                <a:latin typeface="Arial"/>
                <a:cs typeface="Arial"/>
              </a:rPr>
              <a:t>Uttar </a:t>
            </a:r>
            <a:r>
              <a:rPr sz="3300" spc="45" dirty="0">
                <a:latin typeface="Arial"/>
                <a:cs typeface="Arial"/>
              </a:rPr>
              <a:t>Pradesh </a:t>
            </a:r>
            <a:r>
              <a:rPr sz="3300" spc="140" dirty="0">
                <a:latin typeface="Arial"/>
                <a:cs typeface="Arial"/>
              </a:rPr>
              <a:t>and </a:t>
            </a:r>
            <a:r>
              <a:rPr sz="3300" spc="95" dirty="0">
                <a:latin typeface="Arial"/>
                <a:cs typeface="Arial"/>
              </a:rPr>
              <a:t>Madhya </a:t>
            </a:r>
            <a:r>
              <a:rPr sz="3300" spc="50" dirty="0">
                <a:latin typeface="Arial"/>
                <a:cs typeface="Arial"/>
              </a:rPr>
              <a:t>Pradesh  </a:t>
            </a:r>
            <a:r>
              <a:rPr sz="3300" spc="150" dirty="0">
                <a:latin typeface="Arial"/>
                <a:cs typeface="Arial"/>
              </a:rPr>
              <a:t>recorded </a:t>
            </a:r>
            <a:r>
              <a:rPr sz="3300" spc="-15" dirty="0">
                <a:latin typeface="Arial"/>
                <a:cs typeface="Arial"/>
              </a:rPr>
              <a:t>a </a:t>
            </a:r>
            <a:r>
              <a:rPr sz="3300" spc="175" dirty="0">
                <a:latin typeface="Arial"/>
                <a:cs typeface="Arial"/>
              </a:rPr>
              <a:t>significant </a:t>
            </a:r>
            <a:r>
              <a:rPr sz="3300" spc="204" dirty="0">
                <a:latin typeface="Arial"/>
                <a:cs typeface="Arial"/>
              </a:rPr>
              <a:t>production in  </a:t>
            </a:r>
            <a:r>
              <a:rPr sz="3300" spc="190" dirty="0">
                <a:latin typeface="Arial"/>
                <a:cs typeface="Arial"/>
              </a:rPr>
              <a:t>field </a:t>
            </a:r>
            <a:r>
              <a:rPr sz="3300" spc="240" dirty="0">
                <a:latin typeface="Arial"/>
                <a:cs typeface="Arial"/>
              </a:rPr>
              <a:t>of</a:t>
            </a:r>
            <a:r>
              <a:rPr sz="3300" spc="60" dirty="0">
                <a:latin typeface="Arial"/>
                <a:cs typeface="Arial"/>
              </a:rPr>
              <a:t> </a:t>
            </a:r>
            <a:r>
              <a:rPr sz="3300" spc="130" dirty="0">
                <a:latin typeface="Arial"/>
                <a:cs typeface="Arial"/>
              </a:rPr>
              <a:t>wheat.</a:t>
            </a:r>
            <a:endParaRPr sz="3300">
              <a:latin typeface="Arial"/>
              <a:cs typeface="Arial"/>
            </a:endParaRPr>
          </a:p>
          <a:p>
            <a:pPr marL="268605" marR="157480" indent="-256540">
              <a:lnSpc>
                <a:spcPct val="90000"/>
              </a:lnSpc>
              <a:spcBef>
                <a:spcPts val="335"/>
              </a:spcBef>
              <a:buClr>
                <a:srgbClr val="2CA1BE"/>
              </a:buClr>
              <a:buSzPct val="68181"/>
              <a:buChar char=""/>
              <a:tabLst>
                <a:tab pos="269240" algn="l"/>
              </a:tabLst>
            </a:pPr>
            <a:r>
              <a:rPr sz="3300" spc="10" dirty="0">
                <a:latin typeface="Arial"/>
                <a:cs typeface="Arial"/>
              </a:rPr>
              <a:t>West </a:t>
            </a:r>
            <a:r>
              <a:rPr sz="3300" spc="50" dirty="0">
                <a:latin typeface="Arial"/>
                <a:cs typeface="Arial"/>
              </a:rPr>
              <a:t>Bengal </a:t>
            </a:r>
            <a:r>
              <a:rPr sz="3300" spc="140" dirty="0">
                <a:latin typeface="Arial"/>
                <a:cs typeface="Arial"/>
              </a:rPr>
              <a:t>and </a:t>
            </a:r>
            <a:r>
              <a:rPr sz="3300" spc="-114" dirty="0">
                <a:latin typeface="Arial"/>
                <a:cs typeface="Arial"/>
              </a:rPr>
              <a:t>UP, </a:t>
            </a:r>
            <a:r>
              <a:rPr sz="3300" spc="195" dirty="0">
                <a:latin typeface="Arial"/>
                <a:cs typeface="Arial"/>
              </a:rPr>
              <a:t>on </a:t>
            </a:r>
            <a:r>
              <a:rPr sz="3300" spc="175" dirty="0">
                <a:latin typeface="Arial"/>
                <a:cs typeface="Arial"/>
              </a:rPr>
              <a:t>the </a:t>
            </a:r>
            <a:r>
              <a:rPr sz="3300" spc="190" dirty="0">
                <a:latin typeface="Arial"/>
                <a:cs typeface="Arial"/>
              </a:rPr>
              <a:t>other  </a:t>
            </a:r>
            <a:r>
              <a:rPr sz="3300" spc="155" dirty="0">
                <a:latin typeface="Arial"/>
                <a:cs typeface="Arial"/>
              </a:rPr>
              <a:t>hand, </a:t>
            </a:r>
            <a:r>
              <a:rPr sz="3300" spc="150" dirty="0">
                <a:latin typeface="Arial"/>
                <a:cs typeface="Arial"/>
              </a:rPr>
              <a:t>recorded </a:t>
            </a:r>
            <a:r>
              <a:rPr sz="3300" spc="175" dirty="0">
                <a:latin typeface="Arial"/>
                <a:cs typeface="Arial"/>
              </a:rPr>
              <a:t>significant</a:t>
            </a:r>
            <a:r>
              <a:rPr sz="3300" spc="60" dirty="0">
                <a:latin typeface="Arial"/>
                <a:cs typeface="Arial"/>
              </a:rPr>
              <a:t> </a:t>
            </a:r>
            <a:r>
              <a:rPr sz="3300" spc="204" dirty="0">
                <a:latin typeface="Arial"/>
                <a:cs typeface="Arial"/>
              </a:rPr>
              <a:t>production  </a:t>
            </a:r>
            <a:r>
              <a:rPr sz="3300" spc="240" dirty="0">
                <a:latin typeface="Arial"/>
                <a:cs typeface="Arial"/>
              </a:rPr>
              <a:t>of</a:t>
            </a:r>
            <a:r>
              <a:rPr sz="3300" spc="125" dirty="0">
                <a:latin typeface="Arial"/>
                <a:cs typeface="Arial"/>
              </a:rPr>
              <a:t> </a:t>
            </a:r>
            <a:r>
              <a:rPr sz="3300" spc="120" dirty="0">
                <a:latin typeface="Arial"/>
                <a:cs typeface="Arial"/>
              </a:rPr>
              <a:t>rice.</a:t>
            </a:r>
            <a:endParaRPr sz="33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041982"/>
            <a:ext cx="7802880" cy="1772285"/>
          </a:xfrm>
          <a:prstGeom prst="rect">
            <a:avLst/>
          </a:prstGeom>
        </p:spPr>
        <p:txBody>
          <a:bodyPr vert="horz" wrap="square" lIns="0" tIns="12700" rIns="0" bIns="0" rtlCol="0">
            <a:spAutoFit/>
          </a:bodyPr>
          <a:lstStyle/>
          <a:p>
            <a:pPr marL="377825" marR="5080" indent="-256540">
              <a:lnSpc>
                <a:spcPct val="100000"/>
              </a:lnSpc>
              <a:spcBef>
                <a:spcPts val="100"/>
              </a:spcBef>
              <a:tabLst>
                <a:tab pos="486409" algn="l"/>
              </a:tabLst>
            </a:pPr>
            <a:r>
              <a:rPr sz="1800" spc="-505" dirty="0">
                <a:solidFill>
                  <a:srgbClr val="2CA1BE"/>
                </a:solidFill>
                <a:latin typeface="Arial"/>
                <a:cs typeface="Arial"/>
              </a:rPr>
              <a:t>		</a:t>
            </a:r>
            <a:r>
              <a:rPr sz="2700" spc="110" dirty="0">
                <a:latin typeface="Arial"/>
                <a:cs typeface="Arial"/>
              </a:rPr>
              <a:t>Government </a:t>
            </a:r>
            <a:r>
              <a:rPr sz="2700" spc="190" dirty="0">
                <a:latin typeface="Arial"/>
                <a:cs typeface="Arial"/>
              </a:rPr>
              <a:t>of </a:t>
            </a:r>
            <a:r>
              <a:rPr sz="2700" spc="110" dirty="0">
                <a:latin typeface="Arial"/>
                <a:cs typeface="Arial"/>
              </a:rPr>
              <a:t>India </a:t>
            </a:r>
            <a:r>
              <a:rPr sz="2700" spc="114" dirty="0">
                <a:latin typeface="Arial"/>
                <a:cs typeface="Arial"/>
              </a:rPr>
              <a:t>designed </a:t>
            </a:r>
            <a:r>
              <a:rPr sz="2700" spc="185" dirty="0">
                <a:latin typeface="Arial"/>
                <a:cs typeface="Arial"/>
              </a:rPr>
              <a:t>food</a:t>
            </a:r>
            <a:r>
              <a:rPr sz="2700" spc="-70" dirty="0">
                <a:latin typeface="Arial"/>
                <a:cs typeface="Arial"/>
              </a:rPr>
              <a:t> </a:t>
            </a:r>
            <a:r>
              <a:rPr sz="2700" spc="114" dirty="0">
                <a:latin typeface="Arial"/>
                <a:cs typeface="Arial"/>
              </a:rPr>
              <a:t>security  </a:t>
            </a:r>
            <a:r>
              <a:rPr sz="2700" spc="105" dirty="0">
                <a:latin typeface="Arial"/>
                <a:cs typeface="Arial"/>
              </a:rPr>
              <a:t>system. This system </a:t>
            </a:r>
            <a:r>
              <a:rPr sz="2700" spc="60" dirty="0">
                <a:latin typeface="Arial"/>
                <a:cs typeface="Arial"/>
              </a:rPr>
              <a:t>has </a:t>
            </a:r>
            <a:r>
              <a:rPr sz="2700" spc="175" dirty="0">
                <a:latin typeface="Arial"/>
                <a:cs typeface="Arial"/>
              </a:rPr>
              <a:t>two</a:t>
            </a:r>
            <a:r>
              <a:rPr sz="2700" spc="75" dirty="0">
                <a:latin typeface="Arial"/>
                <a:cs typeface="Arial"/>
              </a:rPr>
              <a:t> </a:t>
            </a:r>
            <a:r>
              <a:rPr sz="2700" spc="135" dirty="0">
                <a:latin typeface="Arial"/>
                <a:cs typeface="Arial"/>
              </a:rPr>
              <a:t>components:</a:t>
            </a:r>
            <a:endParaRPr sz="2700">
              <a:latin typeface="Arial"/>
              <a:cs typeface="Arial"/>
            </a:endParaRPr>
          </a:p>
          <a:p>
            <a:pPr marL="532765" indent="-520700">
              <a:lnSpc>
                <a:spcPct val="100000"/>
              </a:lnSpc>
              <a:spcBef>
                <a:spcPts val="395"/>
              </a:spcBef>
              <a:buAutoNum type="alphaLcParenBoth"/>
              <a:tabLst>
                <a:tab pos="533400" algn="l"/>
              </a:tabLst>
            </a:pPr>
            <a:r>
              <a:rPr sz="2700" spc="170" dirty="0">
                <a:latin typeface="Arial"/>
                <a:cs typeface="Arial"/>
              </a:rPr>
              <a:t>buffer </a:t>
            </a:r>
            <a:r>
              <a:rPr sz="2700" spc="140" dirty="0">
                <a:latin typeface="Arial"/>
                <a:cs typeface="Arial"/>
              </a:rPr>
              <a:t>stock</a:t>
            </a:r>
            <a:r>
              <a:rPr sz="2700" spc="-5" dirty="0">
                <a:latin typeface="Arial"/>
                <a:cs typeface="Arial"/>
              </a:rPr>
              <a:t> </a:t>
            </a:r>
            <a:r>
              <a:rPr sz="2700" spc="114" dirty="0">
                <a:latin typeface="Arial"/>
                <a:cs typeface="Arial"/>
              </a:rPr>
              <a:t>and</a:t>
            </a:r>
            <a:endParaRPr sz="2700">
              <a:latin typeface="Arial"/>
              <a:cs typeface="Arial"/>
            </a:endParaRPr>
          </a:p>
          <a:p>
            <a:pPr marL="557530" indent="-545465">
              <a:lnSpc>
                <a:spcPct val="100000"/>
              </a:lnSpc>
              <a:spcBef>
                <a:spcPts val="400"/>
              </a:spcBef>
              <a:buAutoNum type="alphaLcParenBoth"/>
              <a:tabLst>
                <a:tab pos="558165" algn="l"/>
              </a:tabLst>
            </a:pPr>
            <a:r>
              <a:rPr sz="2700" spc="155" dirty="0">
                <a:latin typeface="Arial"/>
                <a:cs typeface="Arial"/>
              </a:rPr>
              <a:t>public </a:t>
            </a:r>
            <a:r>
              <a:rPr sz="2700" spc="175" dirty="0">
                <a:latin typeface="Arial"/>
                <a:cs typeface="Arial"/>
              </a:rPr>
              <a:t>distribution</a:t>
            </a:r>
            <a:r>
              <a:rPr sz="2700" spc="10" dirty="0">
                <a:latin typeface="Arial"/>
                <a:cs typeface="Arial"/>
              </a:rPr>
              <a:t> </a:t>
            </a:r>
            <a:r>
              <a:rPr sz="2700" spc="105" dirty="0">
                <a:latin typeface="Arial"/>
                <a:cs typeface="Arial"/>
              </a:rPr>
              <a:t>system.</a:t>
            </a:r>
            <a:endParaRPr sz="2700">
              <a:latin typeface="Arial"/>
              <a:cs typeface="Arial"/>
            </a:endParaRPr>
          </a:p>
        </p:txBody>
      </p:sp>
      <p:sp>
        <p:nvSpPr>
          <p:cNvPr id="3" name="object 3"/>
          <p:cNvSpPr/>
          <p:nvPr/>
        </p:nvSpPr>
        <p:spPr>
          <a:xfrm>
            <a:off x="583535" y="593762"/>
            <a:ext cx="6347823" cy="42862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834"/>
            <a:ext cx="7835900" cy="3368675"/>
          </a:xfrm>
          <a:prstGeom prst="rect">
            <a:avLst/>
          </a:prstGeom>
        </p:spPr>
        <p:txBody>
          <a:bodyPr vert="horz" wrap="square" lIns="0" tIns="12700" rIns="0" bIns="0" rtlCol="0">
            <a:spAutoFit/>
          </a:bodyPr>
          <a:lstStyle/>
          <a:p>
            <a:pPr marL="268605" marR="5080" indent="-256540">
              <a:lnSpc>
                <a:spcPct val="100000"/>
              </a:lnSpc>
              <a:spcBef>
                <a:spcPts val="100"/>
              </a:spcBef>
              <a:buClr>
                <a:srgbClr val="2CA1BE"/>
              </a:buClr>
              <a:buSzPct val="66666"/>
              <a:buChar char=""/>
              <a:tabLst>
                <a:tab pos="268605" algn="l"/>
                <a:tab pos="269240" algn="l"/>
              </a:tabLst>
            </a:pPr>
            <a:r>
              <a:rPr sz="2700" spc="95" dirty="0">
                <a:latin typeface="Arial"/>
                <a:cs typeface="Arial"/>
              </a:rPr>
              <a:t>Buffer </a:t>
            </a:r>
            <a:r>
              <a:rPr sz="2700" spc="60" dirty="0">
                <a:latin typeface="Arial"/>
                <a:cs typeface="Arial"/>
              </a:rPr>
              <a:t>Stock </a:t>
            </a:r>
            <a:r>
              <a:rPr sz="2700" spc="100" dirty="0">
                <a:latin typeface="Arial"/>
                <a:cs typeface="Arial"/>
              </a:rPr>
              <a:t>is </a:t>
            </a:r>
            <a:r>
              <a:rPr sz="2700" spc="140" dirty="0">
                <a:latin typeface="Arial"/>
                <a:cs typeface="Arial"/>
              </a:rPr>
              <a:t>the stock </a:t>
            </a:r>
            <a:r>
              <a:rPr sz="2700" spc="195" dirty="0">
                <a:latin typeface="Arial"/>
                <a:cs typeface="Arial"/>
              </a:rPr>
              <a:t>of </a:t>
            </a:r>
            <a:r>
              <a:rPr sz="2700" spc="145" dirty="0">
                <a:latin typeface="Arial"/>
                <a:cs typeface="Arial"/>
              </a:rPr>
              <a:t>foodgrains,  </a:t>
            </a:r>
            <a:r>
              <a:rPr sz="2700" spc="110" dirty="0">
                <a:latin typeface="Arial"/>
                <a:cs typeface="Arial"/>
              </a:rPr>
              <a:t>namely </a:t>
            </a:r>
            <a:r>
              <a:rPr sz="2700" spc="105" dirty="0">
                <a:latin typeface="Arial"/>
                <a:cs typeface="Arial"/>
              </a:rPr>
              <a:t>wheat </a:t>
            </a:r>
            <a:r>
              <a:rPr sz="2700" spc="114" dirty="0">
                <a:latin typeface="Arial"/>
                <a:cs typeface="Arial"/>
              </a:rPr>
              <a:t>and </a:t>
            </a:r>
            <a:r>
              <a:rPr sz="2700" spc="100" dirty="0">
                <a:latin typeface="Arial"/>
                <a:cs typeface="Arial"/>
              </a:rPr>
              <a:t>rice, </a:t>
            </a:r>
            <a:r>
              <a:rPr sz="2700" spc="140" dirty="0">
                <a:latin typeface="Arial"/>
                <a:cs typeface="Arial"/>
              </a:rPr>
              <a:t>procured </a:t>
            </a:r>
            <a:r>
              <a:rPr sz="2700" spc="130" dirty="0">
                <a:latin typeface="Arial"/>
                <a:cs typeface="Arial"/>
              </a:rPr>
              <a:t>by </a:t>
            </a:r>
            <a:r>
              <a:rPr sz="2700" spc="140" dirty="0">
                <a:latin typeface="Arial"/>
                <a:cs typeface="Arial"/>
              </a:rPr>
              <a:t>the  government </a:t>
            </a:r>
            <a:r>
              <a:rPr sz="2700" spc="185" dirty="0">
                <a:latin typeface="Arial"/>
                <a:cs typeface="Arial"/>
              </a:rPr>
              <a:t>through </a:t>
            </a:r>
            <a:r>
              <a:rPr sz="2700" spc="140" dirty="0">
                <a:latin typeface="Arial"/>
                <a:cs typeface="Arial"/>
              </a:rPr>
              <a:t>the </a:t>
            </a:r>
            <a:r>
              <a:rPr sz="2700" spc="70" dirty="0">
                <a:latin typeface="Arial"/>
                <a:cs typeface="Arial"/>
              </a:rPr>
              <a:t>Food </a:t>
            </a:r>
            <a:r>
              <a:rPr sz="2700" spc="145" dirty="0">
                <a:latin typeface="Arial"/>
                <a:cs typeface="Arial"/>
              </a:rPr>
              <a:t>Corporation</a:t>
            </a:r>
            <a:r>
              <a:rPr sz="2700" spc="-55" dirty="0">
                <a:latin typeface="Arial"/>
                <a:cs typeface="Arial"/>
              </a:rPr>
              <a:t> </a:t>
            </a:r>
            <a:r>
              <a:rPr sz="2700" spc="190" dirty="0">
                <a:latin typeface="Arial"/>
                <a:cs typeface="Arial"/>
              </a:rPr>
              <a:t>of  </a:t>
            </a:r>
            <a:r>
              <a:rPr sz="2700" spc="110" dirty="0">
                <a:latin typeface="Arial"/>
                <a:cs typeface="Arial"/>
              </a:rPr>
              <a:t>India</a:t>
            </a:r>
            <a:r>
              <a:rPr sz="2700" spc="70" dirty="0">
                <a:latin typeface="Arial"/>
                <a:cs typeface="Arial"/>
              </a:rPr>
              <a:t> </a:t>
            </a:r>
            <a:r>
              <a:rPr sz="2700" spc="-35" dirty="0">
                <a:latin typeface="Arial"/>
                <a:cs typeface="Arial"/>
              </a:rPr>
              <a:t>(FCI).</a:t>
            </a:r>
            <a:endParaRPr sz="2700">
              <a:latin typeface="Arial"/>
              <a:cs typeface="Arial"/>
            </a:endParaRPr>
          </a:p>
          <a:p>
            <a:pPr marL="268605" marR="967740" indent="-256540">
              <a:lnSpc>
                <a:spcPct val="100000"/>
              </a:lnSpc>
              <a:spcBef>
                <a:spcPts val="395"/>
              </a:spcBef>
              <a:buClr>
                <a:srgbClr val="2CA1BE"/>
              </a:buClr>
              <a:buSzPct val="66666"/>
              <a:buChar char=""/>
              <a:tabLst>
                <a:tab pos="268605" algn="l"/>
                <a:tab pos="269240" algn="l"/>
              </a:tabLst>
            </a:pPr>
            <a:r>
              <a:rPr sz="2700" spc="70" dirty="0">
                <a:latin typeface="Arial"/>
                <a:cs typeface="Arial"/>
              </a:rPr>
              <a:t>The </a:t>
            </a:r>
            <a:r>
              <a:rPr sz="2700" spc="-90" dirty="0">
                <a:latin typeface="Arial"/>
                <a:cs typeface="Arial"/>
              </a:rPr>
              <a:t>FCI </a:t>
            </a:r>
            <a:r>
              <a:rPr sz="2700" spc="85" dirty="0">
                <a:latin typeface="Arial"/>
                <a:cs typeface="Arial"/>
              </a:rPr>
              <a:t>purchases </a:t>
            </a:r>
            <a:r>
              <a:rPr sz="2700" spc="105" dirty="0">
                <a:latin typeface="Arial"/>
                <a:cs typeface="Arial"/>
              </a:rPr>
              <a:t>wheat </a:t>
            </a:r>
            <a:r>
              <a:rPr sz="2700" spc="114" dirty="0">
                <a:latin typeface="Arial"/>
                <a:cs typeface="Arial"/>
              </a:rPr>
              <a:t>and </a:t>
            </a:r>
            <a:r>
              <a:rPr sz="2700" spc="100" dirty="0">
                <a:latin typeface="Arial"/>
                <a:cs typeface="Arial"/>
              </a:rPr>
              <a:t>rice </a:t>
            </a:r>
            <a:r>
              <a:rPr sz="2700" spc="114" dirty="0">
                <a:latin typeface="Arial"/>
                <a:cs typeface="Arial"/>
              </a:rPr>
              <a:t>at  </a:t>
            </a:r>
            <a:r>
              <a:rPr sz="2700" b="1" spc="60" dirty="0">
                <a:latin typeface="Arial"/>
                <a:cs typeface="Arial"/>
              </a:rPr>
              <a:t>MSP</a:t>
            </a:r>
            <a:r>
              <a:rPr sz="2700" spc="60" dirty="0">
                <a:latin typeface="Arial"/>
                <a:cs typeface="Arial"/>
              </a:rPr>
              <a:t>(Minimum </a:t>
            </a:r>
            <a:r>
              <a:rPr sz="2700" spc="120" dirty="0">
                <a:latin typeface="Arial"/>
                <a:cs typeface="Arial"/>
              </a:rPr>
              <a:t>Support </a:t>
            </a:r>
            <a:r>
              <a:rPr sz="2700" spc="10" dirty="0">
                <a:latin typeface="Arial"/>
                <a:cs typeface="Arial"/>
              </a:rPr>
              <a:t>Price) </a:t>
            </a:r>
            <a:r>
              <a:rPr sz="2700" spc="220" dirty="0">
                <a:latin typeface="Arial"/>
                <a:cs typeface="Arial"/>
              </a:rPr>
              <a:t>from </a:t>
            </a:r>
            <a:r>
              <a:rPr sz="2700" spc="140" dirty="0">
                <a:latin typeface="Arial"/>
                <a:cs typeface="Arial"/>
              </a:rPr>
              <a:t>the  </a:t>
            </a:r>
            <a:r>
              <a:rPr sz="2700" spc="130" dirty="0">
                <a:latin typeface="Arial"/>
                <a:cs typeface="Arial"/>
              </a:rPr>
              <a:t>farmers </a:t>
            </a:r>
            <a:r>
              <a:rPr sz="2700" spc="170" dirty="0">
                <a:latin typeface="Arial"/>
                <a:cs typeface="Arial"/>
              </a:rPr>
              <a:t>in </a:t>
            </a:r>
            <a:r>
              <a:rPr sz="2700" spc="90" dirty="0">
                <a:latin typeface="Arial"/>
                <a:cs typeface="Arial"/>
              </a:rPr>
              <a:t>states </a:t>
            </a:r>
            <a:r>
              <a:rPr sz="2700" spc="100" dirty="0">
                <a:latin typeface="Arial"/>
                <a:cs typeface="Arial"/>
              </a:rPr>
              <a:t>where </a:t>
            </a:r>
            <a:r>
              <a:rPr sz="2700" spc="120" dirty="0">
                <a:latin typeface="Arial"/>
                <a:cs typeface="Arial"/>
              </a:rPr>
              <a:t>there </a:t>
            </a:r>
            <a:r>
              <a:rPr sz="2700" spc="95" dirty="0">
                <a:latin typeface="Arial"/>
                <a:cs typeface="Arial"/>
              </a:rPr>
              <a:t>is</a:t>
            </a:r>
            <a:r>
              <a:rPr sz="2700" spc="-40" dirty="0">
                <a:latin typeface="Arial"/>
                <a:cs typeface="Arial"/>
              </a:rPr>
              <a:t> </a:t>
            </a:r>
            <a:r>
              <a:rPr sz="2700" spc="135" dirty="0">
                <a:latin typeface="Arial"/>
                <a:cs typeface="Arial"/>
              </a:rPr>
              <a:t>surplus  </a:t>
            </a:r>
            <a:r>
              <a:rPr sz="2700" spc="165" dirty="0">
                <a:latin typeface="Arial"/>
                <a:cs typeface="Arial"/>
              </a:rPr>
              <a:t>production.</a:t>
            </a:r>
            <a:endParaRPr sz="2700">
              <a:latin typeface="Arial"/>
              <a:cs typeface="Arial"/>
            </a:endParaRPr>
          </a:p>
        </p:txBody>
      </p:sp>
      <p:sp>
        <p:nvSpPr>
          <p:cNvPr id="3" name="object 3"/>
          <p:cNvSpPr/>
          <p:nvPr/>
        </p:nvSpPr>
        <p:spPr>
          <a:xfrm>
            <a:off x="213359" y="370331"/>
            <a:ext cx="4553712"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834"/>
            <a:ext cx="7814309" cy="3368675"/>
          </a:xfrm>
          <a:prstGeom prst="rect">
            <a:avLst/>
          </a:prstGeom>
        </p:spPr>
        <p:txBody>
          <a:bodyPr vert="horz" wrap="square" lIns="0" tIns="12700" rIns="0" bIns="0" rtlCol="0">
            <a:spAutoFit/>
          </a:bodyPr>
          <a:lstStyle/>
          <a:p>
            <a:pPr marL="268605" marR="5080" indent="-256540">
              <a:lnSpc>
                <a:spcPct val="100000"/>
              </a:lnSpc>
              <a:spcBef>
                <a:spcPts val="100"/>
              </a:spcBef>
              <a:buClr>
                <a:srgbClr val="2CA1BE"/>
              </a:buClr>
              <a:buSzPct val="66666"/>
              <a:buChar char=""/>
              <a:tabLst>
                <a:tab pos="268605" algn="l"/>
                <a:tab pos="269240" algn="l"/>
              </a:tabLst>
            </a:pPr>
            <a:r>
              <a:rPr sz="2700" spc="70" dirty="0">
                <a:latin typeface="Arial"/>
                <a:cs typeface="Arial"/>
              </a:rPr>
              <a:t>The </a:t>
            </a:r>
            <a:r>
              <a:rPr sz="2700" spc="-200" dirty="0">
                <a:latin typeface="Arial"/>
                <a:cs typeface="Arial"/>
              </a:rPr>
              <a:t>MSP </a:t>
            </a:r>
            <a:r>
              <a:rPr sz="2700" spc="100" dirty="0">
                <a:latin typeface="Arial"/>
                <a:cs typeface="Arial"/>
              </a:rPr>
              <a:t>is </a:t>
            </a:r>
            <a:r>
              <a:rPr sz="2700" spc="95" dirty="0">
                <a:latin typeface="Arial"/>
                <a:cs typeface="Arial"/>
              </a:rPr>
              <a:t>declared </a:t>
            </a:r>
            <a:r>
              <a:rPr sz="2700" spc="125" dirty="0">
                <a:latin typeface="Arial"/>
                <a:cs typeface="Arial"/>
              </a:rPr>
              <a:t>by </a:t>
            </a:r>
            <a:r>
              <a:rPr sz="2700" spc="140" dirty="0">
                <a:latin typeface="Arial"/>
                <a:cs typeface="Arial"/>
              </a:rPr>
              <a:t>the government </a:t>
            </a:r>
            <a:r>
              <a:rPr sz="2700" spc="55" dirty="0">
                <a:latin typeface="Arial"/>
                <a:cs typeface="Arial"/>
              </a:rPr>
              <a:t>every  </a:t>
            </a:r>
            <a:r>
              <a:rPr sz="2700" spc="60" dirty="0">
                <a:latin typeface="Arial"/>
                <a:cs typeface="Arial"/>
              </a:rPr>
              <a:t>year </a:t>
            </a:r>
            <a:r>
              <a:rPr sz="2700" spc="130" dirty="0">
                <a:latin typeface="Arial"/>
                <a:cs typeface="Arial"/>
              </a:rPr>
              <a:t>before </a:t>
            </a:r>
            <a:r>
              <a:rPr sz="2700" spc="140" dirty="0">
                <a:latin typeface="Arial"/>
                <a:cs typeface="Arial"/>
              </a:rPr>
              <a:t>the </a:t>
            </a:r>
            <a:r>
              <a:rPr sz="2700" spc="135" dirty="0">
                <a:latin typeface="Arial"/>
                <a:cs typeface="Arial"/>
              </a:rPr>
              <a:t>sowing </a:t>
            </a:r>
            <a:r>
              <a:rPr sz="2700" spc="60" dirty="0">
                <a:latin typeface="Arial"/>
                <a:cs typeface="Arial"/>
              </a:rPr>
              <a:t>season </a:t>
            </a:r>
            <a:r>
              <a:rPr sz="2700" spc="204" dirty="0">
                <a:latin typeface="Arial"/>
                <a:cs typeface="Arial"/>
              </a:rPr>
              <a:t>to </a:t>
            </a:r>
            <a:r>
              <a:rPr sz="2700" spc="135" dirty="0">
                <a:latin typeface="Arial"/>
                <a:cs typeface="Arial"/>
              </a:rPr>
              <a:t>provide  </a:t>
            </a:r>
            <a:r>
              <a:rPr sz="2700" spc="100" dirty="0">
                <a:latin typeface="Arial"/>
                <a:cs typeface="Arial"/>
              </a:rPr>
              <a:t>incentives </a:t>
            </a:r>
            <a:r>
              <a:rPr sz="2700" spc="204" dirty="0">
                <a:latin typeface="Arial"/>
                <a:cs typeface="Arial"/>
              </a:rPr>
              <a:t>to </a:t>
            </a:r>
            <a:r>
              <a:rPr sz="2700" spc="130" dirty="0">
                <a:latin typeface="Arial"/>
                <a:cs typeface="Arial"/>
              </a:rPr>
              <a:t>farmers </a:t>
            </a:r>
            <a:r>
              <a:rPr sz="2700" spc="200" dirty="0">
                <a:latin typeface="Arial"/>
                <a:cs typeface="Arial"/>
              </a:rPr>
              <a:t>for </a:t>
            </a:r>
            <a:r>
              <a:rPr sz="2700" spc="125" dirty="0">
                <a:latin typeface="Arial"/>
                <a:cs typeface="Arial"/>
              </a:rPr>
              <a:t>raising </a:t>
            </a:r>
            <a:r>
              <a:rPr sz="2700" spc="140" dirty="0">
                <a:latin typeface="Arial"/>
                <a:cs typeface="Arial"/>
              </a:rPr>
              <a:t>the  </a:t>
            </a:r>
            <a:r>
              <a:rPr sz="2700" spc="170" dirty="0">
                <a:latin typeface="Arial"/>
                <a:cs typeface="Arial"/>
              </a:rPr>
              <a:t>production </a:t>
            </a:r>
            <a:r>
              <a:rPr sz="2700" spc="195" dirty="0">
                <a:latin typeface="Arial"/>
                <a:cs typeface="Arial"/>
              </a:rPr>
              <a:t>of </a:t>
            </a:r>
            <a:r>
              <a:rPr sz="2700" spc="85" dirty="0">
                <a:latin typeface="Arial"/>
                <a:cs typeface="Arial"/>
              </a:rPr>
              <a:t>these</a:t>
            </a:r>
            <a:r>
              <a:rPr sz="2700" spc="-80" dirty="0">
                <a:latin typeface="Arial"/>
                <a:cs typeface="Arial"/>
              </a:rPr>
              <a:t> </a:t>
            </a:r>
            <a:r>
              <a:rPr sz="2700" spc="114" dirty="0">
                <a:latin typeface="Arial"/>
                <a:cs typeface="Arial"/>
              </a:rPr>
              <a:t>crops.</a:t>
            </a:r>
            <a:endParaRPr sz="2700">
              <a:latin typeface="Arial"/>
              <a:cs typeface="Arial"/>
            </a:endParaRPr>
          </a:p>
          <a:p>
            <a:pPr marL="268605" marR="173990" indent="-256540">
              <a:lnSpc>
                <a:spcPct val="100000"/>
              </a:lnSpc>
              <a:spcBef>
                <a:spcPts val="395"/>
              </a:spcBef>
              <a:buClr>
                <a:srgbClr val="2CA1BE"/>
              </a:buClr>
              <a:buSzPct val="66666"/>
              <a:buChar char=""/>
              <a:tabLst>
                <a:tab pos="268605" algn="l"/>
                <a:tab pos="269240" algn="l"/>
              </a:tabLst>
            </a:pPr>
            <a:r>
              <a:rPr sz="2700" spc="-200" dirty="0">
                <a:latin typeface="Arial"/>
                <a:cs typeface="Arial"/>
              </a:rPr>
              <a:t>MSP </a:t>
            </a:r>
            <a:r>
              <a:rPr sz="2700" spc="100" dirty="0">
                <a:latin typeface="Arial"/>
                <a:cs typeface="Arial"/>
              </a:rPr>
              <a:t>is </a:t>
            </a:r>
            <a:r>
              <a:rPr sz="2700" spc="220" dirty="0">
                <a:latin typeface="Arial"/>
                <a:cs typeface="Arial"/>
              </a:rPr>
              <a:t>pre-fixed </a:t>
            </a:r>
            <a:r>
              <a:rPr sz="2700" spc="114" dirty="0">
                <a:latin typeface="Arial"/>
                <a:cs typeface="Arial"/>
              </a:rPr>
              <a:t>price </a:t>
            </a:r>
            <a:r>
              <a:rPr sz="2700" spc="125" dirty="0">
                <a:latin typeface="Arial"/>
                <a:cs typeface="Arial"/>
              </a:rPr>
              <a:t>by </a:t>
            </a:r>
            <a:r>
              <a:rPr sz="2700" spc="140" dirty="0">
                <a:latin typeface="Arial"/>
                <a:cs typeface="Arial"/>
              </a:rPr>
              <a:t>the government </a:t>
            </a:r>
            <a:r>
              <a:rPr sz="2700" spc="200" dirty="0">
                <a:latin typeface="Arial"/>
                <a:cs typeface="Arial"/>
              </a:rPr>
              <a:t>to  </a:t>
            </a:r>
            <a:r>
              <a:rPr sz="2700" spc="155" dirty="0">
                <a:latin typeface="Arial"/>
                <a:cs typeface="Arial"/>
              </a:rPr>
              <a:t>protect </a:t>
            </a:r>
            <a:r>
              <a:rPr sz="2700" spc="140" dirty="0">
                <a:latin typeface="Arial"/>
                <a:cs typeface="Arial"/>
              </a:rPr>
              <a:t>the </a:t>
            </a:r>
            <a:r>
              <a:rPr sz="2700" spc="200" dirty="0">
                <a:latin typeface="Arial"/>
                <a:cs typeface="Arial"/>
              </a:rPr>
              <a:t>producer-farmers- </a:t>
            </a:r>
            <a:r>
              <a:rPr sz="2700" spc="105" dirty="0">
                <a:latin typeface="Arial"/>
                <a:cs typeface="Arial"/>
              </a:rPr>
              <a:t>against  </a:t>
            </a:r>
            <a:r>
              <a:rPr sz="2700" spc="65" dirty="0">
                <a:latin typeface="Arial"/>
                <a:cs typeface="Arial"/>
              </a:rPr>
              <a:t>excessive </a:t>
            </a:r>
            <a:r>
              <a:rPr sz="2700" spc="145" dirty="0">
                <a:latin typeface="Arial"/>
                <a:cs typeface="Arial"/>
              </a:rPr>
              <a:t>fall </a:t>
            </a:r>
            <a:r>
              <a:rPr sz="2700" spc="170" dirty="0">
                <a:latin typeface="Arial"/>
                <a:cs typeface="Arial"/>
              </a:rPr>
              <a:t>in </a:t>
            </a:r>
            <a:r>
              <a:rPr sz="2700" spc="114" dirty="0">
                <a:latin typeface="Arial"/>
                <a:cs typeface="Arial"/>
              </a:rPr>
              <a:t>price </a:t>
            </a:r>
            <a:r>
              <a:rPr sz="2700" spc="180" dirty="0">
                <a:latin typeface="Arial"/>
                <a:cs typeface="Arial"/>
              </a:rPr>
              <a:t>during </a:t>
            </a:r>
            <a:r>
              <a:rPr sz="2700" spc="170" dirty="0">
                <a:latin typeface="Arial"/>
                <a:cs typeface="Arial"/>
              </a:rPr>
              <a:t>bumper  production</a:t>
            </a:r>
            <a:r>
              <a:rPr sz="2700" spc="100" dirty="0">
                <a:latin typeface="Arial"/>
                <a:cs typeface="Arial"/>
              </a:rPr>
              <a:t> </a:t>
            </a:r>
            <a:r>
              <a:rPr sz="2700" spc="55" dirty="0">
                <a:latin typeface="Arial"/>
                <a:cs typeface="Arial"/>
              </a:rPr>
              <a:t>years.</a:t>
            </a:r>
            <a:endParaRPr sz="2700">
              <a:latin typeface="Arial"/>
              <a:cs typeface="Arial"/>
            </a:endParaRPr>
          </a:p>
        </p:txBody>
      </p:sp>
      <p:sp>
        <p:nvSpPr>
          <p:cNvPr id="3" name="object 3"/>
          <p:cNvSpPr/>
          <p:nvPr/>
        </p:nvSpPr>
        <p:spPr>
          <a:xfrm>
            <a:off x="213359" y="370331"/>
            <a:ext cx="826312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65834"/>
            <a:ext cx="7642225" cy="1671955"/>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rPr>
              <a:t>	</a:t>
            </a:r>
            <a:r>
              <a:rPr spc="105" dirty="0"/>
              <a:t>This </a:t>
            </a:r>
            <a:r>
              <a:rPr spc="100" dirty="0"/>
              <a:t>is </a:t>
            </a:r>
            <a:r>
              <a:rPr spc="125" dirty="0"/>
              <a:t>done </a:t>
            </a:r>
            <a:r>
              <a:rPr spc="204" dirty="0"/>
              <a:t>to </a:t>
            </a:r>
            <a:r>
              <a:rPr spc="160" dirty="0"/>
              <a:t>distribute </a:t>
            </a:r>
            <a:r>
              <a:rPr spc="185" dirty="0"/>
              <a:t>food </a:t>
            </a:r>
            <a:r>
              <a:rPr spc="125" dirty="0"/>
              <a:t>grains </a:t>
            </a:r>
            <a:r>
              <a:rPr spc="170" dirty="0"/>
              <a:t>in </a:t>
            </a:r>
            <a:r>
              <a:rPr spc="140" dirty="0"/>
              <a:t>the  </a:t>
            </a:r>
            <a:r>
              <a:rPr spc="150" dirty="0"/>
              <a:t>deficit </a:t>
            </a:r>
            <a:r>
              <a:rPr spc="35" dirty="0"/>
              <a:t>areas </a:t>
            </a:r>
            <a:r>
              <a:rPr spc="114" dirty="0"/>
              <a:t>and </a:t>
            </a:r>
            <a:r>
              <a:rPr spc="150" dirty="0"/>
              <a:t>among </a:t>
            </a:r>
            <a:r>
              <a:rPr spc="140" dirty="0"/>
              <a:t>the </a:t>
            </a:r>
            <a:r>
              <a:rPr spc="150" dirty="0"/>
              <a:t>poorer </a:t>
            </a:r>
            <a:r>
              <a:rPr spc="120" dirty="0"/>
              <a:t>strata</a:t>
            </a:r>
            <a:r>
              <a:rPr spc="-105" dirty="0"/>
              <a:t> </a:t>
            </a:r>
            <a:r>
              <a:rPr spc="190" dirty="0"/>
              <a:t>of  </a:t>
            </a:r>
            <a:r>
              <a:rPr spc="140" dirty="0"/>
              <a:t>the </a:t>
            </a:r>
            <a:r>
              <a:rPr spc="100" dirty="0"/>
              <a:t>society </a:t>
            </a:r>
            <a:r>
              <a:rPr spc="120" dirty="0"/>
              <a:t>at </a:t>
            </a:r>
            <a:r>
              <a:rPr spc="-15" dirty="0"/>
              <a:t>a </a:t>
            </a:r>
            <a:r>
              <a:rPr spc="114" dirty="0"/>
              <a:t>price </a:t>
            </a:r>
            <a:r>
              <a:rPr spc="125" dirty="0"/>
              <a:t>lower </a:t>
            </a:r>
            <a:r>
              <a:rPr spc="145" dirty="0"/>
              <a:t>than </a:t>
            </a:r>
            <a:r>
              <a:rPr spc="140" dirty="0"/>
              <a:t>the </a:t>
            </a:r>
            <a:r>
              <a:rPr spc="155" dirty="0"/>
              <a:t>market  </a:t>
            </a:r>
            <a:r>
              <a:rPr spc="114" dirty="0"/>
              <a:t>price </a:t>
            </a:r>
            <a:r>
              <a:rPr spc="80" dirty="0"/>
              <a:t>also </a:t>
            </a:r>
            <a:r>
              <a:rPr spc="165" dirty="0"/>
              <a:t>known </a:t>
            </a:r>
            <a:r>
              <a:rPr spc="5" dirty="0"/>
              <a:t>as </a:t>
            </a:r>
            <a:r>
              <a:rPr spc="50" dirty="0"/>
              <a:t>Issue</a:t>
            </a:r>
            <a:r>
              <a:rPr spc="60" dirty="0"/>
              <a:t> </a:t>
            </a:r>
            <a:r>
              <a:rPr spc="30" dirty="0"/>
              <a:t>Price.</a:t>
            </a:r>
            <a:endParaRPr sz="1800"/>
          </a:p>
        </p:txBody>
      </p:sp>
      <p:sp>
        <p:nvSpPr>
          <p:cNvPr id="3" name="object 3"/>
          <p:cNvSpPr/>
          <p:nvPr/>
        </p:nvSpPr>
        <p:spPr>
          <a:xfrm>
            <a:off x="213359" y="370331"/>
            <a:ext cx="6374892"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834"/>
            <a:ext cx="7945755" cy="3368675"/>
          </a:xfrm>
          <a:prstGeom prst="rect">
            <a:avLst/>
          </a:prstGeom>
        </p:spPr>
        <p:txBody>
          <a:bodyPr vert="horz" wrap="square" lIns="0" tIns="12700" rIns="0" bIns="0" rtlCol="0">
            <a:spAutoFit/>
          </a:bodyPr>
          <a:lstStyle/>
          <a:p>
            <a:pPr marL="268605" marR="97790" indent="-256540">
              <a:lnSpc>
                <a:spcPct val="100000"/>
              </a:lnSpc>
              <a:spcBef>
                <a:spcPts val="100"/>
              </a:spcBef>
              <a:buClr>
                <a:srgbClr val="2CA1BE"/>
              </a:buClr>
              <a:buSzPct val="66666"/>
              <a:buChar char=""/>
              <a:tabLst>
                <a:tab pos="268605" algn="l"/>
                <a:tab pos="269240" algn="l"/>
              </a:tabLst>
            </a:pPr>
            <a:r>
              <a:rPr sz="2700" spc="70" dirty="0">
                <a:latin typeface="Arial"/>
                <a:cs typeface="Arial"/>
              </a:rPr>
              <a:t>The </a:t>
            </a:r>
            <a:r>
              <a:rPr sz="2700" spc="185" dirty="0">
                <a:latin typeface="Arial"/>
                <a:cs typeface="Arial"/>
              </a:rPr>
              <a:t>food </a:t>
            </a:r>
            <a:r>
              <a:rPr sz="2700" spc="140" dirty="0">
                <a:latin typeface="Arial"/>
                <a:cs typeface="Arial"/>
              </a:rPr>
              <a:t>procured </a:t>
            </a:r>
            <a:r>
              <a:rPr sz="2700" spc="125" dirty="0">
                <a:latin typeface="Arial"/>
                <a:cs typeface="Arial"/>
              </a:rPr>
              <a:t>by </a:t>
            </a:r>
            <a:r>
              <a:rPr sz="2700" spc="140" dirty="0">
                <a:latin typeface="Arial"/>
                <a:cs typeface="Arial"/>
              </a:rPr>
              <a:t>the </a:t>
            </a:r>
            <a:r>
              <a:rPr sz="2700" spc="-90" dirty="0">
                <a:latin typeface="Arial"/>
                <a:cs typeface="Arial"/>
              </a:rPr>
              <a:t>FCI </a:t>
            </a:r>
            <a:r>
              <a:rPr sz="2700" spc="100" dirty="0">
                <a:latin typeface="Arial"/>
                <a:cs typeface="Arial"/>
              </a:rPr>
              <a:t>is </a:t>
            </a:r>
            <a:r>
              <a:rPr sz="2700" spc="165" dirty="0">
                <a:latin typeface="Arial"/>
                <a:cs typeface="Arial"/>
              </a:rPr>
              <a:t>distributed  </a:t>
            </a:r>
            <a:r>
              <a:rPr sz="2700" spc="185" dirty="0">
                <a:latin typeface="Arial"/>
                <a:cs typeface="Arial"/>
              </a:rPr>
              <a:t>through </a:t>
            </a:r>
            <a:r>
              <a:rPr sz="2700" spc="140" dirty="0">
                <a:latin typeface="Arial"/>
                <a:cs typeface="Arial"/>
              </a:rPr>
              <a:t>government </a:t>
            </a:r>
            <a:r>
              <a:rPr sz="2700" spc="125" dirty="0">
                <a:latin typeface="Arial"/>
                <a:cs typeface="Arial"/>
              </a:rPr>
              <a:t>regulated </a:t>
            </a:r>
            <a:r>
              <a:rPr sz="2700" spc="155" dirty="0">
                <a:latin typeface="Arial"/>
                <a:cs typeface="Arial"/>
              </a:rPr>
              <a:t>ration </a:t>
            </a:r>
            <a:r>
              <a:rPr sz="2700" spc="114" dirty="0">
                <a:latin typeface="Arial"/>
                <a:cs typeface="Arial"/>
              </a:rPr>
              <a:t>shops  </a:t>
            </a:r>
            <a:r>
              <a:rPr sz="2700" spc="150" dirty="0">
                <a:latin typeface="Arial"/>
                <a:cs typeface="Arial"/>
              </a:rPr>
              <a:t>among </a:t>
            </a:r>
            <a:r>
              <a:rPr sz="2700" spc="140" dirty="0">
                <a:latin typeface="Arial"/>
                <a:cs typeface="Arial"/>
              </a:rPr>
              <a:t>the </a:t>
            </a:r>
            <a:r>
              <a:rPr sz="2700" spc="150" dirty="0">
                <a:latin typeface="Arial"/>
                <a:cs typeface="Arial"/>
              </a:rPr>
              <a:t>poorer </a:t>
            </a:r>
            <a:r>
              <a:rPr sz="2700" spc="114" dirty="0">
                <a:latin typeface="Arial"/>
                <a:cs typeface="Arial"/>
              </a:rPr>
              <a:t>section </a:t>
            </a:r>
            <a:r>
              <a:rPr sz="2700" spc="195" dirty="0">
                <a:latin typeface="Arial"/>
                <a:cs typeface="Arial"/>
              </a:rPr>
              <a:t>of </a:t>
            </a:r>
            <a:r>
              <a:rPr sz="2700" spc="140" dirty="0">
                <a:latin typeface="Arial"/>
                <a:cs typeface="Arial"/>
              </a:rPr>
              <a:t>the </a:t>
            </a:r>
            <a:r>
              <a:rPr sz="2700" spc="100" dirty="0">
                <a:latin typeface="Arial"/>
                <a:cs typeface="Arial"/>
              </a:rPr>
              <a:t>society.</a:t>
            </a:r>
            <a:r>
              <a:rPr sz="2700" spc="-254" dirty="0">
                <a:latin typeface="Arial"/>
                <a:cs typeface="Arial"/>
              </a:rPr>
              <a:t> </a:t>
            </a:r>
            <a:r>
              <a:rPr sz="2700" spc="100" dirty="0">
                <a:latin typeface="Arial"/>
                <a:cs typeface="Arial"/>
              </a:rPr>
              <a:t>This  is </a:t>
            </a:r>
            <a:r>
              <a:rPr sz="2700" spc="90" dirty="0">
                <a:latin typeface="Arial"/>
                <a:cs typeface="Arial"/>
              </a:rPr>
              <a:t>called </a:t>
            </a:r>
            <a:r>
              <a:rPr sz="2700" spc="140" dirty="0">
                <a:latin typeface="Arial"/>
                <a:cs typeface="Arial"/>
              </a:rPr>
              <a:t>the </a:t>
            </a:r>
            <a:r>
              <a:rPr sz="2700" spc="75" dirty="0">
                <a:latin typeface="Arial"/>
                <a:cs typeface="Arial"/>
              </a:rPr>
              <a:t>Public </a:t>
            </a:r>
            <a:r>
              <a:rPr sz="2700" spc="165" dirty="0">
                <a:latin typeface="Arial"/>
                <a:cs typeface="Arial"/>
              </a:rPr>
              <a:t>Distribution </a:t>
            </a:r>
            <a:r>
              <a:rPr sz="2700" spc="45" dirty="0">
                <a:latin typeface="Arial"/>
                <a:cs typeface="Arial"/>
              </a:rPr>
              <a:t>System</a:t>
            </a:r>
            <a:r>
              <a:rPr sz="2700" spc="-20" dirty="0">
                <a:latin typeface="Arial"/>
                <a:cs typeface="Arial"/>
              </a:rPr>
              <a:t> </a:t>
            </a:r>
            <a:r>
              <a:rPr sz="2700" spc="-135" dirty="0">
                <a:latin typeface="Arial"/>
                <a:cs typeface="Arial"/>
              </a:rPr>
              <a:t>(PDS)</a:t>
            </a:r>
            <a:endParaRPr sz="2700">
              <a:latin typeface="Arial"/>
              <a:cs typeface="Arial"/>
            </a:endParaRPr>
          </a:p>
          <a:p>
            <a:pPr marL="268605" marR="5080" indent="-256540">
              <a:lnSpc>
                <a:spcPct val="100000"/>
              </a:lnSpc>
              <a:spcBef>
                <a:spcPts val="395"/>
              </a:spcBef>
              <a:buClr>
                <a:srgbClr val="2CA1BE"/>
              </a:buClr>
              <a:buSzPct val="66666"/>
              <a:buFont typeface="Arial"/>
              <a:buChar char=""/>
              <a:tabLst>
                <a:tab pos="376555" algn="l"/>
                <a:tab pos="377190" algn="l"/>
              </a:tabLst>
            </a:pPr>
            <a:r>
              <a:rPr dirty="0"/>
              <a:t>	</a:t>
            </a:r>
            <a:r>
              <a:rPr sz="2700" spc="80" dirty="0">
                <a:latin typeface="Arial"/>
                <a:cs typeface="Arial"/>
              </a:rPr>
              <a:t>There </a:t>
            </a:r>
            <a:r>
              <a:rPr sz="2700" spc="60" dirty="0">
                <a:latin typeface="Arial"/>
                <a:cs typeface="Arial"/>
              </a:rPr>
              <a:t>are </a:t>
            </a:r>
            <a:r>
              <a:rPr sz="2700" spc="150" dirty="0">
                <a:latin typeface="Arial"/>
                <a:cs typeface="Arial"/>
              </a:rPr>
              <a:t>about </a:t>
            </a:r>
            <a:r>
              <a:rPr sz="2700" spc="165" dirty="0">
                <a:latin typeface="Arial"/>
                <a:cs typeface="Arial"/>
              </a:rPr>
              <a:t>5.5 </a:t>
            </a:r>
            <a:r>
              <a:rPr sz="2700" spc="140" dirty="0">
                <a:latin typeface="Arial"/>
                <a:cs typeface="Arial"/>
              </a:rPr>
              <a:t>lakh </a:t>
            </a:r>
            <a:r>
              <a:rPr sz="2700" spc="155" dirty="0">
                <a:latin typeface="Arial"/>
                <a:cs typeface="Arial"/>
              </a:rPr>
              <a:t>ration </a:t>
            </a:r>
            <a:r>
              <a:rPr sz="2700" spc="114" dirty="0">
                <a:latin typeface="Arial"/>
                <a:cs typeface="Arial"/>
              </a:rPr>
              <a:t>shops </a:t>
            </a:r>
            <a:r>
              <a:rPr sz="2700" spc="110" dirty="0">
                <a:latin typeface="Arial"/>
                <a:cs typeface="Arial"/>
              </a:rPr>
              <a:t>all  </a:t>
            </a:r>
            <a:r>
              <a:rPr sz="2700" spc="95" dirty="0">
                <a:latin typeface="Arial"/>
                <a:cs typeface="Arial"/>
              </a:rPr>
              <a:t>over </a:t>
            </a:r>
            <a:r>
              <a:rPr sz="2700" spc="140" dirty="0">
                <a:latin typeface="Arial"/>
                <a:cs typeface="Arial"/>
              </a:rPr>
              <a:t>the country. </a:t>
            </a:r>
            <a:r>
              <a:rPr sz="2700" spc="80" dirty="0">
                <a:latin typeface="Arial"/>
                <a:cs typeface="Arial"/>
              </a:rPr>
              <a:t>Ration </a:t>
            </a:r>
            <a:r>
              <a:rPr sz="2700" spc="114" dirty="0">
                <a:latin typeface="Arial"/>
                <a:cs typeface="Arial"/>
              </a:rPr>
              <a:t>shops </a:t>
            </a:r>
            <a:r>
              <a:rPr sz="2700" spc="85" dirty="0">
                <a:latin typeface="Arial"/>
                <a:cs typeface="Arial"/>
              </a:rPr>
              <a:t>also, </a:t>
            </a:r>
            <a:r>
              <a:rPr sz="2700" spc="170" dirty="0">
                <a:latin typeface="Arial"/>
                <a:cs typeface="Arial"/>
              </a:rPr>
              <a:t>known</a:t>
            </a:r>
            <a:r>
              <a:rPr sz="2700" spc="-15" dirty="0">
                <a:latin typeface="Arial"/>
                <a:cs typeface="Arial"/>
              </a:rPr>
              <a:t> </a:t>
            </a:r>
            <a:r>
              <a:rPr sz="2700" dirty="0">
                <a:latin typeface="Arial"/>
                <a:cs typeface="Arial"/>
              </a:rPr>
              <a:t>as  </a:t>
            </a:r>
            <a:r>
              <a:rPr sz="2700" spc="35" dirty="0">
                <a:latin typeface="Arial"/>
                <a:cs typeface="Arial"/>
              </a:rPr>
              <a:t>Fair </a:t>
            </a:r>
            <a:r>
              <a:rPr sz="2700" spc="20" dirty="0">
                <a:latin typeface="Arial"/>
                <a:cs typeface="Arial"/>
              </a:rPr>
              <a:t>Price </a:t>
            </a:r>
            <a:r>
              <a:rPr sz="2700" spc="50" dirty="0">
                <a:latin typeface="Arial"/>
                <a:cs typeface="Arial"/>
              </a:rPr>
              <a:t>Shops, </a:t>
            </a:r>
            <a:r>
              <a:rPr sz="2700" spc="100" dirty="0">
                <a:latin typeface="Arial"/>
                <a:cs typeface="Arial"/>
              </a:rPr>
              <a:t>keep </a:t>
            </a:r>
            <a:r>
              <a:rPr sz="2700" spc="135" dirty="0">
                <a:latin typeface="Arial"/>
                <a:cs typeface="Arial"/>
              </a:rPr>
              <a:t>stock </a:t>
            </a:r>
            <a:r>
              <a:rPr sz="2700" spc="195" dirty="0">
                <a:latin typeface="Arial"/>
                <a:cs typeface="Arial"/>
              </a:rPr>
              <a:t>of </a:t>
            </a:r>
            <a:r>
              <a:rPr sz="2700" spc="145" dirty="0">
                <a:latin typeface="Arial"/>
                <a:cs typeface="Arial"/>
              </a:rPr>
              <a:t>foodgrains,  </a:t>
            </a:r>
            <a:r>
              <a:rPr sz="2700" spc="110" dirty="0">
                <a:latin typeface="Arial"/>
                <a:cs typeface="Arial"/>
              </a:rPr>
              <a:t>sugar, </a:t>
            </a:r>
            <a:r>
              <a:rPr sz="2700" spc="114" dirty="0">
                <a:latin typeface="Arial"/>
                <a:cs typeface="Arial"/>
              </a:rPr>
              <a:t>and </a:t>
            </a:r>
            <a:r>
              <a:rPr sz="2700" spc="95" dirty="0">
                <a:latin typeface="Arial"/>
                <a:cs typeface="Arial"/>
              </a:rPr>
              <a:t>kerosene </a:t>
            </a:r>
            <a:r>
              <a:rPr sz="2700" spc="200" dirty="0">
                <a:latin typeface="Arial"/>
                <a:cs typeface="Arial"/>
              </a:rPr>
              <a:t>for</a:t>
            </a:r>
            <a:r>
              <a:rPr sz="2700" spc="25" dirty="0">
                <a:latin typeface="Arial"/>
                <a:cs typeface="Arial"/>
              </a:rPr>
              <a:t> </a:t>
            </a:r>
            <a:r>
              <a:rPr sz="2700" spc="145" dirty="0">
                <a:latin typeface="Arial"/>
                <a:cs typeface="Arial"/>
              </a:rPr>
              <a:t>cooking.</a:t>
            </a:r>
            <a:endParaRPr sz="2700">
              <a:latin typeface="Arial"/>
              <a:cs typeface="Arial"/>
            </a:endParaRPr>
          </a:p>
        </p:txBody>
      </p:sp>
      <p:sp>
        <p:nvSpPr>
          <p:cNvPr id="3" name="object 3"/>
          <p:cNvSpPr/>
          <p:nvPr/>
        </p:nvSpPr>
        <p:spPr>
          <a:xfrm>
            <a:off x="213359" y="370331"/>
            <a:ext cx="84216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57782" y="1481200"/>
            <a:ext cx="6028309" cy="45258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41449"/>
            <a:ext cx="7939405" cy="3226435"/>
          </a:xfrm>
          <a:prstGeom prst="rect">
            <a:avLst/>
          </a:prstGeom>
        </p:spPr>
        <p:txBody>
          <a:bodyPr vert="horz" wrap="square" lIns="0" tIns="12065" rIns="0" bIns="0" rtlCol="0">
            <a:spAutoFit/>
          </a:bodyPr>
          <a:lstStyle/>
          <a:p>
            <a:pPr marL="377825" marR="5080" indent="-256540">
              <a:lnSpc>
                <a:spcPct val="100000"/>
              </a:lnSpc>
              <a:spcBef>
                <a:spcPts val="95"/>
              </a:spcBef>
            </a:pPr>
            <a:r>
              <a:rPr sz="2700" spc="-780" dirty="0">
                <a:solidFill>
                  <a:srgbClr val="2CA1BE"/>
                </a:solidFill>
                <a:latin typeface="Arial"/>
                <a:cs typeface="Arial"/>
              </a:rPr>
              <a:t></a:t>
            </a:r>
            <a:r>
              <a:rPr sz="2700" spc="-185" dirty="0">
                <a:solidFill>
                  <a:srgbClr val="2CA1BE"/>
                </a:solidFill>
                <a:latin typeface="Arial"/>
                <a:cs typeface="Arial"/>
              </a:rPr>
              <a:t> </a:t>
            </a:r>
            <a:r>
              <a:rPr sz="4000" spc="125" dirty="0">
                <a:latin typeface="Arial"/>
                <a:cs typeface="Arial"/>
              </a:rPr>
              <a:t>There </a:t>
            </a:r>
            <a:r>
              <a:rPr sz="4000" spc="90" dirty="0">
                <a:latin typeface="Arial"/>
                <a:cs typeface="Arial"/>
              </a:rPr>
              <a:t>are </a:t>
            </a:r>
            <a:r>
              <a:rPr sz="4000" spc="185" dirty="0">
                <a:latin typeface="Arial"/>
                <a:cs typeface="Arial"/>
              </a:rPr>
              <a:t>three </a:t>
            </a:r>
            <a:r>
              <a:rPr sz="4000" spc="235" dirty="0">
                <a:latin typeface="Arial"/>
                <a:cs typeface="Arial"/>
              </a:rPr>
              <a:t>kinds </a:t>
            </a:r>
            <a:r>
              <a:rPr sz="4000" spc="295" dirty="0">
                <a:latin typeface="Arial"/>
                <a:cs typeface="Arial"/>
              </a:rPr>
              <a:t>of</a:t>
            </a:r>
            <a:r>
              <a:rPr sz="4000" spc="95" dirty="0">
                <a:latin typeface="Arial"/>
                <a:cs typeface="Arial"/>
              </a:rPr>
              <a:t> </a:t>
            </a:r>
            <a:r>
              <a:rPr sz="4000" spc="155" dirty="0">
                <a:latin typeface="Arial"/>
                <a:cs typeface="Arial"/>
              </a:rPr>
              <a:t>ration  </a:t>
            </a:r>
            <a:r>
              <a:rPr sz="4000" spc="130" dirty="0">
                <a:latin typeface="Arial"/>
                <a:cs typeface="Arial"/>
              </a:rPr>
              <a:t>cards:</a:t>
            </a:r>
            <a:endParaRPr sz="4000">
              <a:latin typeface="Arial"/>
              <a:cs typeface="Arial"/>
            </a:endParaRPr>
          </a:p>
          <a:p>
            <a:pPr marL="783590" indent="-771525">
              <a:lnSpc>
                <a:spcPct val="100000"/>
              </a:lnSpc>
              <a:spcBef>
                <a:spcPts val="409"/>
              </a:spcBef>
              <a:buAutoNum type="alphaLcParenBoth"/>
              <a:tabLst>
                <a:tab pos="784225" algn="l"/>
              </a:tabLst>
            </a:pPr>
            <a:r>
              <a:rPr sz="4000" dirty="0">
                <a:latin typeface="Arial"/>
                <a:cs typeface="Arial"/>
              </a:rPr>
              <a:t>AAY</a:t>
            </a:r>
            <a:r>
              <a:rPr sz="4000" spc="145" dirty="0">
                <a:latin typeface="Arial"/>
                <a:cs typeface="Arial"/>
              </a:rPr>
              <a:t> </a:t>
            </a:r>
            <a:r>
              <a:rPr sz="4000" spc="125" dirty="0">
                <a:latin typeface="Arial"/>
                <a:cs typeface="Arial"/>
              </a:rPr>
              <a:t>cards</a:t>
            </a:r>
            <a:endParaRPr sz="4000">
              <a:latin typeface="Arial"/>
              <a:cs typeface="Arial"/>
            </a:endParaRPr>
          </a:p>
          <a:p>
            <a:pPr marL="821690" indent="-809625">
              <a:lnSpc>
                <a:spcPct val="100000"/>
              </a:lnSpc>
              <a:spcBef>
                <a:spcPts val="400"/>
              </a:spcBef>
              <a:buAutoNum type="alphaLcParenBoth"/>
              <a:tabLst>
                <a:tab pos="822325" algn="l"/>
              </a:tabLst>
            </a:pPr>
            <a:r>
              <a:rPr sz="4000" spc="-310" dirty="0">
                <a:latin typeface="Arial"/>
                <a:cs typeface="Arial"/>
              </a:rPr>
              <a:t>BPL</a:t>
            </a:r>
            <a:r>
              <a:rPr sz="4000" spc="155" dirty="0">
                <a:latin typeface="Arial"/>
                <a:cs typeface="Arial"/>
              </a:rPr>
              <a:t> </a:t>
            </a:r>
            <a:r>
              <a:rPr sz="4000" spc="125" dirty="0">
                <a:latin typeface="Arial"/>
                <a:cs typeface="Arial"/>
              </a:rPr>
              <a:t>cards</a:t>
            </a:r>
            <a:endParaRPr sz="4000">
              <a:latin typeface="Arial"/>
              <a:cs typeface="Arial"/>
            </a:endParaRPr>
          </a:p>
          <a:p>
            <a:pPr marL="762635" indent="-750570">
              <a:lnSpc>
                <a:spcPct val="100000"/>
              </a:lnSpc>
              <a:spcBef>
                <a:spcPts val="395"/>
              </a:spcBef>
              <a:buAutoNum type="alphaLcParenBoth"/>
              <a:tabLst>
                <a:tab pos="763270" algn="l"/>
              </a:tabLst>
            </a:pPr>
            <a:r>
              <a:rPr sz="4000" spc="-155" dirty="0">
                <a:latin typeface="Arial"/>
                <a:cs typeface="Arial"/>
              </a:rPr>
              <a:t>APL</a:t>
            </a:r>
            <a:r>
              <a:rPr sz="4000" spc="170" dirty="0">
                <a:latin typeface="Arial"/>
                <a:cs typeface="Arial"/>
              </a:rPr>
              <a:t> </a:t>
            </a:r>
            <a:r>
              <a:rPr sz="4000" spc="125" dirty="0">
                <a:latin typeface="Arial"/>
                <a:cs typeface="Arial"/>
              </a:rPr>
              <a:t>cards</a:t>
            </a:r>
            <a:endParaRPr sz="4000">
              <a:latin typeface="Arial"/>
              <a:cs typeface="Arial"/>
            </a:endParaRPr>
          </a:p>
        </p:txBody>
      </p:sp>
      <p:sp>
        <p:nvSpPr>
          <p:cNvPr id="3" name="object 3"/>
          <p:cNvSpPr/>
          <p:nvPr/>
        </p:nvSpPr>
        <p:spPr>
          <a:xfrm>
            <a:off x="213359" y="370331"/>
            <a:ext cx="4686300"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9848" y="298450"/>
          <a:ext cx="8915399" cy="6405802"/>
        </p:xfrm>
        <a:graphic>
          <a:graphicData uri="http://schemas.openxmlformats.org/drawingml/2006/table">
            <a:tbl>
              <a:tblPr firstRow="1" bandRow="1">
                <a:tableStyleId>{2D5ABB26-0587-4C30-8999-92F81FD0307C}</a:tableStyleId>
              </a:tblPr>
              <a:tblGrid>
                <a:gridCol w="1273810"/>
                <a:gridCol w="2706369"/>
                <a:gridCol w="4935220"/>
              </a:tblGrid>
              <a:tr h="427736">
                <a:tc>
                  <a:txBody>
                    <a:bodyPr/>
                    <a:lstStyle/>
                    <a:p>
                      <a:pPr marL="61594">
                        <a:lnSpc>
                          <a:spcPts val="2775"/>
                        </a:lnSpc>
                      </a:pPr>
                      <a:r>
                        <a:rPr sz="2400" b="1" spc="-310" dirty="0">
                          <a:latin typeface="Arial"/>
                          <a:cs typeface="Arial"/>
                        </a:rPr>
                        <a:t>S </a:t>
                      </a:r>
                      <a:r>
                        <a:rPr sz="2400" b="1" spc="90" dirty="0">
                          <a:latin typeface="Arial"/>
                          <a:cs typeface="Arial"/>
                        </a:rPr>
                        <a:t>.</a:t>
                      </a:r>
                      <a:r>
                        <a:rPr sz="2400" b="1" spc="105" dirty="0">
                          <a:latin typeface="Arial"/>
                          <a:cs typeface="Arial"/>
                        </a:rPr>
                        <a:t> </a:t>
                      </a:r>
                      <a:r>
                        <a:rPr sz="2400" b="1" spc="30" dirty="0">
                          <a:latin typeface="Arial"/>
                          <a:cs typeface="Arial"/>
                        </a:rPr>
                        <a:t>No</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2775"/>
                        </a:lnSpc>
                      </a:pPr>
                      <a:r>
                        <a:rPr sz="2400" b="1" spc="-10" dirty="0">
                          <a:latin typeface="Arial"/>
                          <a:cs typeface="Arial"/>
                        </a:rPr>
                        <a:t>Ration </a:t>
                      </a:r>
                      <a:r>
                        <a:rPr sz="2400" b="1" spc="5" dirty="0">
                          <a:latin typeface="Arial"/>
                          <a:cs typeface="Arial"/>
                        </a:rPr>
                        <a:t>Card</a:t>
                      </a:r>
                      <a:r>
                        <a:rPr sz="2400" b="1" spc="95" dirty="0">
                          <a:latin typeface="Arial"/>
                          <a:cs typeface="Arial"/>
                        </a:rPr>
                        <a:t> </a:t>
                      </a:r>
                      <a:r>
                        <a:rPr sz="2400" b="1" spc="5" dirty="0">
                          <a:latin typeface="Arial"/>
                          <a:cs typeface="Arial"/>
                        </a:rPr>
                        <a:t>Type</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ts val="2775"/>
                        </a:lnSpc>
                      </a:pPr>
                      <a:r>
                        <a:rPr sz="2400" b="1" spc="-10" dirty="0">
                          <a:latin typeface="Arial"/>
                          <a:cs typeface="Arial"/>
                        </a:rPr>
                        <a:t>Eligible</a:t>
                      </a:r>
                      <a:r>
                        <a:rPr sz="2400" b="1" spc="55" dirty="0">
                          <a:latin typeface="Arial"/>
                          <a:cs typeface="Arial"/>
                        </a:rPr>
                        <a:t> </a:t>
                      </a:r>
                      <a:r>
                        <a:rPr sz="2400" b="1" spc="20" dirty="0">
                          <a:latin typeface="Arial"/>
                          <a:cs typeface="Arial"/>
                        </a:rPr>
                        <a:t>families</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06015">
                <a:tc>
                  <a:txBody>
                    <a:bodyPr/>
                    <a:lstStyle/>
                    <a:p>
                      <a:pPr>
                        <a:lnSpc>
                          <a:spcPct val="100000"/>
                        </a:lnSpc>
                        <a:spcBef>
                          <a:spcPts val="25"/>
                        </a:spcBef>
                      </a:pPr>
                      <a:endParaRPr sz="4950">
                        <a:latin typeface="Times New Roman"/>
                        <a:cs typeface="Times New Roman"/>
                      </a:endParaRPr>
                    </a:p>
                    <a:p>
                      <a:pPr marL="61594">
                        <a:lnSpc>
                          <a:spcPct val="100000"/>
                        </a:lnSpc>
                      </a:pPr>
                      <a:r>
                        <a:rPr sz="2400" b="1" spc="140" dirty="0">
                          <a:solidFill>
                            <a:srgbClr val="00AF50"/>
                          </a:solidFill>
                          <a:latin typeface="Arial"/>
                          <a:cs typeface="Arial"/>
                        </a:rPr>
                        <a:t>1.</a:t>
                      </a:r>
                      <a:endParaRPr sz="2400">
                        <a:latin typeface="Arial"/>
                        <a:cs typeface="Arial"/>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746760">
                        <a:lnSpc>
                          <a:spcPct val="100000"/>
                        </a:lnSpc>
                        <a:spcBef>
                          <a:spcPts val="2835"/>
                        </a:spcBef>
                      </a:pPr>
                      <a:r>
                        <a:rPr sz="2400" b="1" spc="-265" dirty="0">
                          <a:solidFill>
                            <a:srgbClr val="00AF50"/>
                          </a:solidFill>
                          <a:latin typeface="Arial"/>
                          <a:cs typeface="Arial"/>
                        </a:rPr>
                        <a:t>BPL </a:t>
                      </a:r>
                      <a:r>
                        <a:rPr sz="2400" b="1" spc="-55" dirty="0">
                          <a:solidFill>
                            <a:srgbClr val="00AF50"/>
                          </a:solidFill>
                          <a:latin typeface="Arial"/>
                          <a:cs typeface="Arial"/>
                        </a:rPr>
                        <a:t>(Below  </a:t>
                      </a:r>
                      <a:r>
                        <a:rPr sz="2400" b="1" spc="-45" dirty="0">
                          <a:solidFill>
                            <a:srgbClr val="00AF50"/>
                          </a:solidFill>
                          <a:latin typeface="Arial"/>
                          <a:cs typeface="Arial"/>
                        </a:rPr>
                        <a:t>Poverty </a:t>
                      </a:r>
                      <a:r>
                        <a:rPr sz="2400" b="1" spc="-30" dirty="0">
                          <a:solidFill>
                            <a:srgbClr val="00AF50"/>
                          </a:solidFill>
                          <a:latin typeface="Arial"/>
                          <a:cs typeface="Arial"/>
                        </a:rPr>
                        <a:t>Line)  </a:t>
                      </a:r>
                      <a:r>
                        <a:rPr sz="2400" b="1" spc="-5" dirty="0">
                          <a:solidFill>
                            <a:srgbClr val="00AF50"/>
                          </a:solidFill>
                          <a:latin typeface="Arial"/>
                          <a:cs typeface="Arial"/>
                        </a:rPr>
                        <a:t>cards.</a:t>
                      </a:r>
                      <a:endParaRPr sz="2400">
                        <a:latin typeface="Arial"/>
                        <a:cs typeface="Arial"/>
                      </a:endParaRPr>
                    </a:p>
                  </a:txBody>
                  <a:tcPr marL="0" marR="0" marT="3600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306705" indent="97155">
                        <a:lnSpc>
                          <a:spcPts val="2880"/>
                        </a:lnSpc>
                        <a:spcBef>
                          <a:spcPts val="55"/>
                        </a:spcBef>
                      </a:pPr>
                      <a:r>
                        <a:rPr sz="2400" b="1" spc="30" dirty="0">
                          <a:solidFill>
                            <a:srgbClr val="00AF50"/>
                          </a:solidFill>
                          <a:latin typeface="Arial"/>
                          <a:cs typeface="Arial"/>
                        </a:rPr>
                        <a:t>The </a:t>
                      </a:r>
                      <a:r>
                        <a:rPr sz="2400" b="1" spc="-265" dirty="0">
                          <a:solidFill>
                            <a:srgbClr val="00AF50"/>
                          </a:solidFill>
                          <a:latin typeface="Arial"/>
                          <a:cs typeface="Arial"/>
                        </a:rPr>
                        <a:t>BPL </a:t>
                      </a:r>
                      <a:r>
                        <a:rPr sz="2400" b="1" spc="-25" dirty="0">
                          <a:solidFill>
                            <a:srgbClr val="00AF50"/>
                          </a:solidFill>
                          <a:latin typeface="Arial"/>
                          <a:cs typeface="Arial"/>
                        </a:rPr>
                        <a:t>cards </a:t>
                      </a:r>
                      <a:r>
                        <a:rPr sz="2400" b="1" spc="15" dirty="0">
                          <a:solidFill>
                            <a:srgbClr val="00AF50"/>
                          </a:solidFill>
                          <a:latin typeface="Arial"/>
                          <a:cs typeface="Arial"/>
                        </a:rPr>
                        <a:t>are provided </a:t>
                      </a:r>
                      <a:r>
                        <a:rPr sz="2400" b="1" spc="55" dirty="0">
                          <a:solidFill>
                            <a:srgbClr val="00AF50"/>
                          </a:solidFill>
                          <a:latin typeface="Arial"/>
                          <a:cs typeface="Arial"/>
                        </a:rPr>
                        <a:t>to  </a:t>
                      </a:r>
                      <a:r>
                        <a:rPr sz="2400" b="1" spc="45" dirty="0">
                          <a:solidFill>
                            <a:srgbClr val="00AF50"/>
                          </a:solidFill>
                          <a:latin typeface="Arial"/>
                          <a:cs typeface="Arial"/>
                        </a:rPr>
                        <a:t>the </a:t>
                      </a:r>
                      <a:r>
                        <a:rPr sz="2400" b="1" spc="20" dirty="0">
                          <a:solidFill>
                            <a:srgbClr val="00AF50"/>
                          </a:solidFill>
                          <a:latin typeface="Arial"/>
                          <a:cs typeface="Arial"/>
                        </a:rPr>
                        <a:t>citizens </a:t>
                      </a:r>
                      <a:r>
                        <a:rPr sz="2400" b="1" spc="10" dirty="0">
                          <a:solidFill>
                            <a:srgbClr val="00AF50"/>
                          </a:solidFill>
                          <a:latin typeface="Arial"/>
                          <a:cs typeface="Arial"/>
                        </a:rPr>
                        <a:t>who </a:t>
                      </a:r>
                      <a:r>
                        <a:rPr sz="2400" b="1" spc="-5" dirty="0">
                          <a:solidFill>
                            <a:srgbClr val="00AF50"/>
                          </a:solidFill>
                          <a:latin typeface="Arial"/>
                          <a:cs typeface="Arial"/>
                        </a:rPr>
                        <a:t>live </a:t>
                      </a:r>
                      <a:r>
                        <a:rPr sz="2400" b="1" spc="15" dirty="0">
                          <a:solidFill>
                            <a:srgbClr val="00AF50"/>
                          </a:solidFill>
                          <a:latin typeface="Arial"/>
                          <a:cs typeface="Arial"/>
                        </a:rPr>
                        <a:t>below </a:t>
                      </a:r>
                      <a:r>
                        <a:rPr sz="2400" b="1" spc="45" dirty="0">
                          <a:solidFill>
                            <a:srgbClr val="00AF50"/>
                          </a:solidFill>
                          <a:latin typeface="Arial"/>
                          <a:cs typeface="Arial"/>
                        </a:rPr>
                        <a:t>the  </a:t>
                      </a:r>
                      <a:r>
                        <a:rPr sz="2400" b="1" spc="5" dirty="0">
                          <a:solidFill>
                            <a:srgbClr val="00AF50"/>
                          </a:solidFill>
                          <a:latin typeface="Arial"/>
                          <a:cs typeface="Arial"/>
                        </a:rPr>
                        <a:t>poverty </a:t>
                      </a:r>
                      <a:r>
                        <a:rPr sz="2400" b="1" spc="25" dirty="0">
                          <a:solidFill>
                            <a:srgbClr val="00AF50"/>
                          </a:solidFill>
                          <a:latin typeface="Arial"/>
                          <a:cs typeface="Arial"/>
                        </a:rPr>
                        <a:t>line </a:t>
                      </a:r>
                      <a:r>
                        <a:rPr sz="2400" b="1" spc="20" dirty="0">
                          <a:solidFill>
                            <a:srgbClr val="00AF50"/>
                          </a:solidFill>
                          <a:latin typeface="Arial"/>
                          <a:cs typeface="Arial"/>
                        </a:rPr>
                        <a:t>and </a:t>
                      </a:r>
                      <a:r>
                        <a:rPr sz="2400" b="1" spc="45" dirty="0">
                          <a:solidFill>
                            <a:srgbClr val="00AF50"/>
                          </a:solidFill>
                          <a:latin typeface="Arial"/>
                          <a:cs typeface="Arial"/>
                        </a:rPr>
                        <a:t>their </a:t>
                      </a:r>
                      <a:r>
                        <a:rPr sz="2400" b="1" spc="15" dirty="0">
                          <a:solidFill>
                            <a:srgbClr val="00AF50"/>
                          </a:solidFill>
                          <a:latin typeface="Arial"/>
                          <a:cs typeface="Arial"/>
                        </a:rPr>
                        <a:t>annual  </a:t>
                      </a:r>
                      <a:r>
                        <a:rPr sz="2400" b="1" spc="10" dirty="0">
                          <a:solidFill>
                            <a:srgbClr val="00AF50"/>
                          </a:solidFill>
                          <a:latin typeface="Arial"/>
                          <a:cs typeface="Arial"/>
                        </a:rPr>
                        <a:t>income </a:t>
                      </a:r>
                      <a:r>
                        <a:rPr sz="2400" b="1" spc="-40" dirty="0">
                          <a:solidFill>
                            <a:srgbClr val="00AF50"/>
                          </a:solidFill>
                          <a:latin typeface="Arial"/>
                          <a:cs typeface="Arial"/>
                        </a:rPr>
                        <a:t>is </a:t>
                      </a:r>
                      <a:r>
                        <a:rPr sz="2400" b="1" spc="-45" dirty="0">
                          <a:solidFill>
                            <a:srgbClr val="00AF50"/>
                          </a:solidFill>
                          <a:latin typeface="Arial"/>
                          <a:cs typeface="Arial"/>
                        </a:rPr>
                        <a:t>less </a:t>
                      </a:r>
                      <a:r>
                        <a:rPr sz="2400" b="1" spc="35" dirty="0">
                          <a:solidFill>
                            <a:srgbClr val="00AF50"/>
                          </a:solidFill>
                          <a:latin typeface="Arial"/>
                          <a:cs typeface="Arial"/>
                        </a:rPr>
                        <a:t>than </a:t>
                      </a:r>
                      <a:r>
                        <a:rPr sz="2400" b="1" spc="-160" dirty="0">
                          <a:solidFill>
                            <a:srgbClr val="00AF50"/>
                          </a:solidFill>
                          <a:latin typeface="Arial"/>
                          <a:cs typeface="Arial"/>
                        </a:rPr>
                        <a:t>Rs</a:t>
                      </a:r>
                      <a:r>
                        <a:rPr sz="2400" b="1" spc="-105" dirty="0">
                          <a:solidFill>
                            <a:srgbClr val="00AF50"/>
                          </a:solidFill>
                          <a:latin typeface="Arial"/>
                          <a:cs typeface="Arial"/>
                        </a:rPr>
                        <a:t> </a:t>
                      </a:r>
                      <a:r>
                        <a:rPr sz="2400" b="1" spc="90" dirty="0">
                          <a:solidFill>
                            <a:srgbClr val="00AF50"/>
                          </a:solidFill>
                          <a:latin typeface="Arial"/>
                          <a:cs typeface="Arial"/>
                        </a:rPr>
                        <a:t>.</a:t>
                      </a:r>
                      <a:endParaRPr sz="2400">
                        <a:latin typeface="Arial"/>
                        <a:cs typeface="Arial"/>
                      </a:endParaRPr>
                    </a:p>
                    <a:p>
                      <a:pPr marL="62230">
                        <a:lnSpc>
                          <a:spcPts val="2785"/>
                        </a:lnSpc>
                      </a:pPr>
                      <a:r>
                        <a:rPr sz="2400" b="1" spc="275" dirty="0">
                          <a:solidFill>
                            <a:srgbClr val="00AF50"/>
                          </a:solidFill>
                          <a:latin typeface="Arial"/>
                          <a:cs typeface="Arial"/>
                        </a:rPr>
                        <a:t>10,000/-</a:t>
                      </a:r>
                      <a:endParaRPr sz="2400">
                        <a:latin typeface="Arial"/>
                        <a:cs typeface="Arial"/>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165985">
                <a:tc>
                  <a:txBody>
                    <a:bodyPr/>
                    <a:lstStyle/>
                    <a:p>
                      <a:pPr>
                        <a:lnSpc>
                          <a:spcPct val="100000"/>
                        </a:lnSpc>
                      </a:pPr>
                      <a:endParaRPr sz="3700">
                        <a:latin typeface="Times New Roman"/>
                        <a:cs typeface="Times New Roman"/>
                      </a:endParaRPr>
                    </a:p>
                    <a:p>
                      <a:pPr marL="61594">
                        <a:lnSpc>
                          <a:spcPct val="100000"/>
                        </a:lnSpc>
                        <a:spcBef>
                          <a:spcPts val="2490"/>
                        </a:spcBef>
                      </a:pPr>
                      <a:r>
                        <a:rPr sz="2400" b="1" spc="140" dirty="0">
                          <a:solidFill>
                            <a:srgbClr val="001F5F"/>
                          </a:solidFill>
                          <a:latin typeface="Arial"/>
                          <a:cs typeface="Arial"/>
                        </a:rPr>
                        <a:t>2.</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3350">
                        <a:latin typeface="Times New Roman"/>
                        <a:cs typeface="Times New Roman"/>
                      </a:endParaRPr>
                    </a:p>
                    <a:p>
                      <a:pPr marL="61594" marR="746760">
                        <a:lnSpc>
                          <a:spcPct val="100000"/>
                        </a:lnSpc>
                      </a:pPr>
                      <a:r>
                        <a:rPr sz="2400" b="1" spc="-175" dirty="0">
                          <a:solidFill>
                            <a:srgbClr val="001F5F"/>
                          </a:solidFill>
                          <a:latin typeface="Arial"/>
                          <a:cs typeface="Arial"/>
                        </a:rPr>
                        <a:t>APL </a:t>
                      </a:r>
                      <a:r>
                        <a:rPr sz="2400" b="1" spc="-20" dirty="0">
                          <a:solidFill>
                            <a:srgbClr val="001F5F"/>
                          </a:solidFill>
                          <a:latin typeface="Arial"/>
                          <a:cs typeface="Arial"/>
                        </a:rPr>
                        <a:t>(Above  </a:t>
                      </a:r>
                      <a:r>
                        <a:rPr sz="2400" b="1" spc="-45" dirty="0">
                          <a:solidFill>
                            <a:srgbClr val="001F5F"/>
                          </a:solidFill>
                          <a:latin typeface="Arial"/>
                          <a:cs typeface="Arial"/>
                        </a:rPr>
                        <a:t>Poverty </a:t>
                      </a:r>
                      <a:r>
                        <a:rPr sz="2400" b="1" spc="-30" dirty="0">
                          <a:solidFill>
                            <a:srgbClr val="001F5F"/>
                          </a:solidFill>
                          <a:latin typeface="Arial"/>
                          <a:cs typeface="Arial"/>
                        </a:rPr>
                        <a:t>Line)  </a:t>
                      </a:r>
                      <a:r>
                        <a:rPr sz="2400" b="1" spc="-5" dirty="0">
                          <a:solidFill>
                            <a:srgbClr val="001F5F"/>
                          </a:solidFill>
                          <a:latin typeface="Arial"/>
                          <a:cs typeface="Arial"/>
                        </a:rPr>
                        <a:t>cards.</a:t>
                      </a:r>
                      <a:endParaRPr sz="240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312420">
                        <a:lnSpc>
                          <a:spcPct val="100000"/>
                        </a:lnSpc>
                        <a:spcBef>
                          <a:spcPts val="985"/>
                        </a:spcBef>
                      </a:pPr>
                      <a:r>
                        <a:rPr sz="2400" b="1" spc="30" dirty="0">
                          <a:solidFill>
                            <a:srgbClr val="001F5F"/>
                          </a:solidFill>
                          <a:latin typeface="Arial"/>
                          <a:cs typeface="Arial"/>
                        </a:rPr>
                        <a:t>The </a:t>
                      </a:r>
                      <a:r>
                        <a:rPr sz="2400" b="1" spc="-175" dirty="0">
                          <a:solidFill>
                            <a:srgbClr val="001F5F"/>
                          </a:solidFill>
                          <a:latin typeface="Arial"/>
                          <a:cs typeface="Arial"/>
                        </a:rPr>
                        <a:t>APL </a:t>
                      </a:r>
                      <a:r>
                        <a:rPr sz="2400" b="1" spc="-25" dirty="0">
                          <a:solidFill>
                            <a:srgbClr val="001F5F"/>
                          </a:solidFill>
                          <a:latin typeface="Arial"/>
                          <a:cs typeface="Arial"/>
                        </a:rPr>
                        <a:t>cards </a:t>
                      </a:r>
                      <a:r>
                        <a:rPr sz="2400" b="1" spc="15" dirty="0">
                          <a:solidFill>
                            <a:srgbClr val="001F5F"/>
                          </a:solidFill>
                          <a:latin typeface="Arial"/>
                          <a:cs typeface="Arial"/>
                        </a:rPr>
                        <a:t>are provided </a:t>
                      </a:r>
                      <a:r>
                        <a:rPr sz="2400" b="1" spc="55" dirty="0">
                          <a:solidFill>
                            <a:srgbClr val="001F5F"/>
                          </a:solidFill>
                          <a:latin typeface="Arial"/>
                          <a:cs typeface="Arial"/>
                        </a:rPr>
                        <a:t>to  </a:t>
                      </a:r>
                      <a:r>
                        <a:rPr sz="2400" b="1" spc="45" dirty="0">
                          <a:solidFill>
                            <a:srgbClr val="001F5F"/>
                          </a:solidFill>
                          <a:latin typeface="Arial"/>
                          <a:cs typeface="Arial"/>
                        </a:rPr>
                        <a:t>the </a:t>
                      </a:r>
                      <a:r>
                        <a:rPr sz="2400" b="1" spc="20" dirty="0">
                          <a:solidFill>
                            <a:srgbClr val="001F5F"/>
                          </a:solidFill>
                          <a:latin typeface="Arial"/>
                          <a:cs typeface="Arial"/>
                        </a:rPr>
                        <a:t>citizens </a:t>
                      </a:r>
                      <a:r>
                        <a:rPr sz="2400" b="1" spc="50" dirty="0">
                          <a:solidFill>
                            <a:srgbClr val="001F5F"/>
                          </a:solidFill>
                          <a:latin typeface="Arial"/>
                          <a:cs typeface="Arial"/>
                        </a:rPr>
                        <a:t>of </a:t>
                      </a:r>
                      <a:r>
                        <a:rPr sz="2400" b="1" spc="35" dirty="0">
                          <a:solidFill>
                            <a:srgbClr val="001F5F"/>
                          </a:solidFill>
                          <a:latin typeface="Arial"/>
                          <a:cs typeface="Arial"/>
                        </a:rPr>
                        <a:t>Uttar </a:t>
                      </a:r>
                      <a:r>
                        <a:rPr sz="2400" b="1" spc="-40" dirty="0">
                          <a:solidFill>
                            <a:srgbClr val="001F5F"/>
                          </a:solidFill>
                          <a:latin typeface="Arial"/>
                          <a:cs typeface="Arial"/>
                        </a:rPr>
                        <a:t>Pradesh  </a:t>
                      </a:r>
                      <a:r>
                        <a:rPr sz="2400" b="1" spc="10" dirty="0">
                          <a:solidFill>
                            <a:srgbClr val="001F5F"/>
                          </a:solidFill>
                          <a:latin typeface="Arial"/>
                          <a:cs typeface="Arial"/>
                        </a:rPr>
                        <a:t>who </a:t>
                      </a:r>
                      <a:r>
                        <a:rPr sz="2400" b="1" spc="15" dirty="0">
                          <a:solidFill>
                            <a:srgbClr val="001F5F"/>
                          </a:solidFill>
                          <a:latin typeface="Arial"/>
                          <a:cs typeface="Arial"/>
                        </a:rPr>
                        <a:t>are </a:t>
                      </a:r>
                      <a:r>
                        <a:rPr sz="2400" b="1" spc="-5" dirty="0">
                          <a:solidFill>
                            <a:srgbClr val="001F5F"/>
                          </a:solidFill>
                          <a:latin typeface="Arial"/>
                          <a:cs typeface="Arial"/>
                        </a:rPr>
                        <a:t>above </a:t>
                      </a:r>
                      <a:r>
                        <a:rPr sz="2400" b="1" spc="45" dirty="0">
                          <a:solidFill>
                            <a:srgbClr val="001F5F"/>
                          </a:solidFill>
                          <a:latin typeface="Arial"/>
                          <a:cs typeface="Arial"/>
                        </a:rPr>
                        <a:t>the </a:t>
                      </a:r>
                      <a:r>
                        <a:rPr sz="2400" b="1" spc="5" dirty="0">
                          <a:solidFill>
                            <a:srgbClr val="001F5F"/>
                          </a:solidFill>
                          <a:latin typeface="Arial"/>
                          <a:cs typeface="Arial"/>
                        </a:rPr>
                        <a:t>poverty </a:t>
                      </a:r>
                      <a:r>
                        <a:rPr sz="2400" b="1" spc="25" dirty="0">
                          <a:solidFill>
                            <a:srgbClr val="001F5F"/>
                          </a:solidFill>
                          <a:latin typeface="Arial"/>
                          <a:cs typeface="Arial"/>
                        </a:rPr>
                        <a:t>line  </a:t>
                      </a:r>
                      <a:r>
                        <a:rPr sz="2400" b="1" spc="20" dirty="0">
                          <a:solidFill>
                            <a:srgbClr val="001F5F"/>
                          </a:solidFill>
                          <a:latin typeface="Arial"/>
                          <a:cs typeface="Arial"/>
                        </a:rPr>
                        <a:t>and </a:t>
                      </a:r>
                      <a:r>
                        <a:rPr sz="2400" b="1" spc="-20" dirty="0">
                          <a:solidFill>
                            <a:srgbClr val="001F5F"/>
                          </a:solidFill>
                          <a:latin typeface="Arial"/>
                          <a:cs typeface="Arial"/>
                        </a:rPr>
                        <a:t>have </a:t>
                      </a:r>
                      <a:r>
                        <a:rPr sz="2400" b="1" spc="45" dirty="0">
                          <a:solidFill>
                            <a:srgbClr val="001F5F"/>
                          </a:solidFill>
                          <a:latin typeface="Arial"/>
                          <a:cs typeface="Arial"/>
                        </a:rPr>
                        <a:t>their </a:t>
                      </a:r>
                      <a:r>
                        <a:rPr sz="2400" b="1" spc="15" dirty="0">
                          <a:solidFill>
                            <a:srgbClr val="001F5F"/>
                          </a:solidFill>
                          <a:latin typeface="Arial"/>
                          <a:cs typeface="Arial"/>
                        </a:rPr>
                        <a:t>annual </a:t>
                      </a:r>
                      <a:r>
                        <a:rPr sz="2400" b="1" spc="10" dirty="0">
                          <a:solidFill>
                            <a:srgbClr val="001F5F"/>
                          </a:solidFill>
                          <a:latin typeface="Arial"/>
                          <a:cs typeface="Arial"/>
                        </a:rPr>
                        <a:t>income  </a:t>
                      </a:r>
                      <a:r>
                        <a:rPr sz="2400" b="1" spc="-10" dirty="0">
                          <a:solidFill>
                            <a:srgbClr val="001F5F"/>
                          </a:solidFill>
                          <a:latin typeface="Arial"/>
                          <a:cs typeface="Arial"/>
                        </a:rPr>
                        <a:t>above </a:t>
                      </a:r>
                      <a:r>
                        <a:rPr sz="2400" b="1" spc="-165" dirty="0">
                          <a:solidFill>
                            <a:srgbClr val="001F5F"/>
                          </a:solidFill>
                          <a:latin typeface="Arial"/>
                          <a:cs typeface="Arial"/>
                        </a:rPr>
                        <a:t>Rs </a:t>
                      </a:r>
                      <a:r>
                        <a:rPr sz="2400" b="1" spc="90" dirty="0">
                          <a:solidFill>
                            <a:srgbClr val="001F5F"/>
                          </a:solidFill>
                          <a:latin typeface="Arial"/>
                          <a:cs typeface="Arial"/>
                        </a:rPr>
                        <a:t>.</a:t>
                      </a:r>
                      <a:r>
                        <a:rPr sz="2400" b="1" spc="-90" dirty="0">
                          <a:solidFill>
                            <a:srgbClr val="001F5F"/>
                          </a:solidFill>
                          <a:latin typeface="Arial"/>
                          <a:cs typeface="Arial"/>
                        </a:rPr>
                        <a:t> </a:t>
                      </a:r>
                      <a:r>
                        <a:rPr sz="2400" b="1" spc="275" dirty="0">
                          <a:solidFill>
                            <a:srgbClr val="001F5F"/>
                          </a:solidFill>
                          <a:latin typeface="Arial"/>
                          <a:cs typeface="Arial"/>
                        </a:rPr>
                        <a:t>10,000/-</a:t>
                      </a:r>
                      <a:endParaRPr sz="2400">
                        <a:latin typeface="Arial"/>
                        <a:cs typeface="Arial"/>
                      </a:endParaRPr>
                    </a:p>
                  </a:txBody>
                  <a:tcPr marL="0" marR="0" marT="1250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06066">
                <a:tc>
                  <a:txBody>
                    <a:bodyPr/>
                    <a:lstStyle/>
                    <a:p>
                      <a:pPr>
                        <a:lnSpc>
                          <a:spcPct val="100000"/>
                        </a:lnSpc>
                        <a:spcBef>
                          <a:spcPts val="30"/>
                        </a:spcBef>
                      </a:pPr>
                      <a:endParaRPr sz="4950">
                        <a:latin typeface="Times New Roman"/>
                        <a:cs typeface="Times New Roman"/>
                      </a:endParaRPr>
                    </a:p>
                    <a:p>
                      <a:pPr marL="61594">
                        <a:lnSpc>
                          <a:spcPct val="100000"/>
                        </a:lnSpc>
                      </a:pPr>
                      <a:r>
                        <a:rPr sz="2400" b="1" spc="135" dirty="0">
                          <a:solidFill>
                            <a:srgbClr val="FF0000"/>
                          </a:solidFill>
                          <a:latin typeface="Arial"/>
                          <a:cs typeface="Arial"/>
                        </a:rPr>
                        <a:t>3.</a:t>
                      </a:r>
                      <a:endParaRPr sz="2400">
                        <a:latin typeface="Arial"/>
                        <a:cs typeface="Arial"/>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4950">
                        <a:latin typeface="Times New Roman"/>
                        <a:cs typeface="Times New Roman"/>
                      </a:endParaRPr>
                    </a:p>
                    <a:p>
                      <a:pPr marL="61594">
                        <a:lnSpc>
                          <a:spcPct val="100000"/>
                        </a:lnSpc>
                      </a:pPr>
                      <a:r>
                        <a:rPr sz="2400" b="1" spc="-85" dirty="0">
                          <a:solidFill>
                            <a:srgbClr val="FF0000"/>
                          </a:solidFill>
                          <a:latin typeface="Arial"/>
                          <a:cs typeface="Arial"/>
                        </a:rPr>
                        <a:t>AAY</a:t>
                      </a:r>
                      <a:r>
                        <a:rPr sz="2400" b="1" spc="75" dirty="0">
                          <a:solidFill>
                            <a:srgbClr val="FF0000"/>
                          </a:solidFill>
                          <a:latin typeface="Arial"/>
                          <a:cs typeface="Arial"/>
                        </a:rPr>
                        <a:t> </a:t>
                      </a:r>
                      <a:r>
                        <a:rPr sz="2400" b="1" spc="-5" dirty="0">
                          <a:solidFill>
                            <a:srgbClr val="FF0000"/>
                          </a:solidFill>
                          <a:latin typeface="Arial"/>
                          <a:cs typeface="Arial"/>
                        </a:rPr>
                        <a:t>cards.</a:t>
                      </a:r>
                      <a:endParaRPr sz="2400">
                        <a:latin typeface="Arial"/>
                        <a:cs typeface="Arial"/>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129539">
                        <a:lnSpc>
                          <a:spcPct val="100000"/>
                        </a:lnSpc>
                        <a:spcBef>
                          <a:spcPts val="1400"/>
                        </a:spcBef>
                      </a:pPr>
                      <a:r>
                        <a:rPr sz="2400" b="1" spc="30" dirty="0">
                          <a:solidFill>
                            <a:srgbClr val="FF0000"/>
                          </a:solidFill>
                          <a:latin typeface="Arial"/>
                          <a:cs typeface="Arial"/>
                        </a:rPr>
                        <a:t>The </a:t>
                      </a:r>
                      <a:r>
                        <a:rPr sz="2400" b="1" spc="-80" dirty="0">
                          <a:solidFill>
                            <a:srgbClr val="FF0000"/>
                          </a:solidFill>
                          <a:latin typeface="Arial"/>
                          <a:cs typeface="Arial"/>
                        </a:rPr>
                        <a:t>AAY </a:t>
                      </a:r>
                      <a:r>
                        <a:rPr sz="2400" b="1" spc="-25" dirty="0">
                          <a:solidFill>
                            <a:srgbClr val="FF0000"/>
                          </a:solidFill>
                          <a:latin typeface="Arial"/>
                          <a:cs typeface="Arial"/>
                        </a:rPr>
                        <a:t>cards </a:t>
                      </a:r>
                      <a:r>
                        <a:rPr sz="2400" b="1" spc="15" dirty="0">
                          <a:solidFill>
                            <a:srgbClr val="FF0000"/>
                          </a:solidFill>
                          <a:latin typeface="Arial"/>
                          <a:cs typeface="Arial"/>
                        </a:rPr>
                        <a:t>are </a:t>
                      </a:r>
                      <a:r>
                        <a:rPr sz="2400" b="1" spc="-20" dirty="0">
                          <a:solidFill>
                            <a:srgbClr val="FF0000"/>
                          </a:solidFill>
                          <a:latin typeface="Arial"/>
                          <a:cs typeface="Arial"/>
                        </a:rPr>
                        <a:t>issued </a:t>
                      </a:r>
                      <a:r>
                        <a:rPr sz="2400" b="1" spc="55" dirty="0">
                          <a:solidFill>
                            <a:srgbClr val="FF0000"/>
                          </a:solidFill>
                          <a:latin typeface="Arial"/>
                          <a:cs typeface="Arial"/>
                        </a:rPr>
                        <a:t>to </a:t>
                      </a:r>
                      <a:r>
                        <a:rPr sz="2400" b="1" spc="45" dirty="0">
                          <a:solidFill>
                            <a:srgbClr val="FF0000"/>
                          </a:solidFill>
                          <a:latin typeface="Arial"/>
                          <a:cs typeface="Arial"/>
                        </a:rPr>
                        <a:t>the  </a:t>
                      </a:r>
                      <a:r>
                        <a:rPr sz="2400" b="1" spc="20" dirty="0">
                          <a:solidFill>
                            <a:srgbClr val="FF0000"/>
                          </a:solidFill>
                          <a:latin typeface="Arial"/>
                          <a:cs typeface="Arial"/>
                        </a:rPr>
                        <a:t>citizens </a:t>
                      </a:r>
                      <a:r>
                        <a:rPr sz="2400" b="1" spc="50" dirty="0">
                          <a:solidFill>
                            <a:srgbClr val="FF0000"/>
                          </a:solidFill>
                          <a:latin typeface="Arial"/>
                          <a:cs typeface="Arial"/>
                        </a:rPr>
                        <a:t>of </a:t>
                      </a:r>
                      <a:r>
                        <a:rPr sz="2400" b="1" spc="35" dirty="0">
                          <a:solidFill>
                            <a:srgbClr val="FF0000"/>
                          </a:solidFill>
                          <a:latin typeface="Arial"/>
                          <a:cs typeface="Arial"/>
                        </a:rPr>
                        <a:t>Uttar </a:t>
                      </a:r>
                      <a:r>
                        <a:rPr sz="2400" b="1" spc="-40" dirty="0">
                          <a:solidFill>
                            <a:srgbClr val="FF0000"/>
                          </a:solidFill>
                          <a:latin typeface="Arial"/>
                          <a:cs typeface="Arial"/>
                        </a:rPr>
                        <a:t>Pradesh </a:t>
                      </a:r>
                      <a:r>
                        <a:rPr sz="2400" b="1" spc="10" dirty="0">
                          <a:solidFill>
                            <a:srgbClr val="FF0000"/>
                          </a:solidFill>
                          <a:latin typeface="Arial"/>
                          <a:cs typeface="Arial"/>
                        </a:rPr>
                        <a:t>who  </a:t>
                      </a:r>
                      <a:r>
                        <a:rPr sz="2400" b="1" spc="15" dirty="0">
                          <a:solidFill>
                            <a:srgbClr val="FF0000"/>
                          </a:solidFill>
                          <a:latin typeface="Arial"/>
                          <a:cs typeface="Arial"/>
                        </a:rPr>
                        <a:t>are </a:t>
                      </a:r>
                      <a:r>
                        <a:rPr sz="2400" b="1" spc="-25" dirty="0">
                          <a:solidFill>
                            <a:srgbClr val="FF0000"/>
                          </a:solidFill>
                          <a:latin typeface="Arial"/>
                          <a:cs typeface="Arial"/>
                        </a:rPr>
                        <a:t>very </a:t>
                      </a:r>
                      <a:r>
                        <a:rPr sz="2400" b="1" spc="35" dirty="0">
                          <a:solidFill>
                            <a:srgbClr val="FF0000"/>
                          </a:solidFill>
                          <a:latin typeface="Arial"/>
                          <a:cs typeface="Arial"/>
                        </a:rPr>
                        <a:t>poor </a:t>
                      </a:r>
                      <a:r>
                        <a:rPr sz="2400" b="1" spc="20" dirty="0">
                          <a:solidFill>
                            <a:srgbClr val="FF0000"/>
                          </a:solidFill>
                          <a:latin typeface="Arial"/>
                          <a:cs typeface="Arial"/>
                        </a:rPr>
                        <a:t>and </a:t>
                      </a:r>
                      <a:r>
                        <a:rPr sz="2400" b="1" spc="30" dirty="0">
                          <a:solidFill>
                            <a:srgbClr val="FF0000"/>
                          </a:solidFill>
                          <a:latin typeface="Arial"/>
                          <a:cs typeface="Arial"/>
                        </a:rPr>
                        <a:t>do </a:t>
                      </a:r>
                      <a:r>
                        <a:rPr sz="2400" b="1" spc="45" dirty="0">
                          <a:solidFill>
                            <a:srgbClr val="FF0000"/>
                          </a:solidFill>
                          <a:latin typeface="Arial"/>
                          <a:cs typeface="Arial"/>
                        </a:rPr>
                        <a:t>not </a:t>
                      </a:r>
                      <a:r>
                        <a:rPr sz="2400" b="1" spc="-20" dirty="0">
                          <a:solidFill>
                            <a:srgbClr val="FF0000"/>
                          </a:solidFill>
                          <a:latin typeface="Arial"/>
                          <a:cs typeface="Arial"/>
                        </a:rPr>
                        <a:t>have  any </a:t>
                      </a:r>
                      <a:r>
                        <a:rPr sz="2400" b="1" spc="10" dirty="0">
                          <a:solidFill>
                            <a:srgbClr val="FF0000"/>
                          </a:solidFill>
                          <a:latin typeface="Arial"/>
                          <a:cs typeface="Arial"/>
                        </a:rPr>
                        <a:t>stable income</a:t>
                      </a:r>
                      <a:r>
                        <a:rPr sz="2400" b="1" spc="190" dirty="0">
                          <a:solidFill>
                            <a:srgbClr val="FF0000"/>
                          </a:solidFill>
                          <a:latin typeface="Arial"/>
                          <a:cs typeface="Arial"/>
                        </a:rPr>
                        <a:t> </a:t>
                      </a:r>
                      <a:r>
                        <a:rPr sz="2400" b="1" spc="-5" dirty="0">
                          <a:solidFill>
                            <a:srgbClr val="FF0000"/>
                          </a:solidFill>
                          <a:latin typeface="Arial"/>
                          <a:cs typeface="Arial"/>
                        </a:rPr>
                        <a:t>source.</a:t>
                      </a:r>
                      <a:endParaRPr sz="2400">
                        <a:latin typeface="Arial"/>
                        <a:cs typeface="Arial"/>
                      </a:endParaRPr>
                    </a:p>
                  </a:txBody>
                  <a:tcPr marL="0" marR="0" marT="1778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65834"/>
            <a:ext cx="7991475" cy="3058795"/>
          </a:xfrm>
          <a:prstGeom prst="rect">
            <a:avLst/>
          </a:prstGeom>
        </p:spPr>
        <p:txBody>
          <a:bodyPr vert="horz" wrap="square" lIns="0" tIns="12700" rIns="0" bIns="0" rtlCol="0">
            <a:spAutoFit/>
          </a:bodyPr>
          <a:lstStyle/>
          <a:p>
            <a:pPr marL="377825" marR="192405" indent="-256540">
              <a:lnSpc>
                <a:spcPct val="100000"/>
              </a:lnSpc>
              <a:spcBef>
                <a:spcPts val="100"/>
              </a:spcBef>
              <a:tabLst>
                <a:tab pos="486409" algn="l"/>
              </a:tabLst>
            </a:pPr>
            <a:r>
              <a:rPr sz="1800" spc="-505" dirty="0">
                <a:solidFill>
                  <a:srgbClr val="2CA1BE"/>
                </a:solidFill>
                <a:latin typeface="Arial"/>
                <a:cs typeface="Arial"/>
              </a:rPr>
              <a:t>		</a:t>
            </a:r>
            <a:r>
              <a:rPr sz="2700" spc="95" dirty="0">
                <a:latin typeface="Arial"/>
                <a:cs typeface="Arial"/>
              </a:rPr>
              <a:t>In </a:t>
            </a:r>
            <a:r>
              <a:rPr sz="2700" spc="140" dirty="0">
                <a:latin typeface="Arial"/>
                <a:cs typeface="Arial"/>
              </a:rPr>
              <a:t>the </a:t>
            </a:r>
            <a:r>
              <a:rPr sz="2700" spc="80" dirty="0">
                <a:latin typeface="Arial"/>
                <a:cs typeface="Arial"/>
              </a:rPr>
              <a:t>wake </a:t>
            </a:r>
            <a:r>
              <a:rPr sz="2700" spc="195" dirty="0">
                <a:latin typeface="Arial"/>
                <a:cs typeface="Arial"/>
              </a:rPr>
              <a:t>of </a:t>
            </a:r>
            <a:r>
              <a:rPr sz="2700" spc="140" dirty="0">
                <a:latin typeface="Arial"/>
                <a:cs typeface="Arial"/>
              </a:rPr>
              <a:t>the </a:t>
            </a:r>
            <a:r>
              <a:rPr sz="2700" spc="175" dirty="0">
                <a:latin typeface="Arial"/>
                <a:cs typeface="Arial"/>
              </a:rPr>
              <a:t>high </a:t>
            </a:r>
            <a:r>
              <a:rPr sz="2700" spc="100" dirty="0">
                <a:latin typeface="Arial"/>
                <a:cs typeface="Arial"/>
              </a:rPr>
              <a:t>incidence </a:t>
            </a:r>
            <a:r>
              <a:rPr sz="2700" spc="195" dirty="0">
                <a:latin typeface="Arial"/>
                <a:cs typeface="Arial"/>
              </a:rPr>
              <a:t>of</a:t>
            </a:r>
            <a:r>
              <a:rPr sz="2700" spc="-170" dirty="0">
                <a:latin typeface="Arial"/>
                <a:cs typeface="Arial"/>
              </a:rPr>
              <a:t> </a:t>
            </a:r>
            <a:r>
              <a:rPr sz="2700" spc="125" dirty="0">
                <a:latin typeface="Arial"/>
                <a:cs typeface="Arial"/>
              </a:rPr>
              <a:t>poverty  </a:t>
            </a:r>
            <a:r>
              <a:rPr sz="2700" spc="70" dirty="0">
                <a:latin typeface="Arial"/>
                <a:cs typeface="Arial"/>
              </a:rPr>
              <a:t>levels, </a:t>
            </a:r>
            <a:r>
              <a:rPr sz="2700" spc="5" dirty="0">
                <a:latin typeface="Arial"/>
                <a:cs typeface="Arial"/>
              </a:rPr>
              <a:t>as </a:t>
            </a:r>
            <a:r>
              <a:rPr sz="2700" spc="145" dirty="0">
                <a:latin typeface="Arial"/>
                <a:cs typeface="Arial"/>
              </a:rPr>
              <a:t>reported </a:t>
            </a:r>
            <a:r>
              <a:rPr sz="2700" spc="125" dirty="0">
                <a:latin typeface="Arial"/>
                <a:cs typeface="Arial"/>
              </a:rPr>
              <a:t>by </a:t>
            </a:r>
            <a:r>
              <a:rPr sz="2700" spc="140" dirty="0">
                <a:latin typeface="Arial"/>
                <a:cs typeface="Arial"/>
              </a:rPr>
              <a:t>the </a:t>
            </a:r>
            <a:r>
              <a:rPr sz="2700" spc="-170" dirty="0">
                <a:latin typeface="Arial"/>
                <a:cs typeface="Arial"/>
              </a:rPr>
              <a:t>NSSO </a:t>
            </a:r>
            <a:r>
              <a:rPr sz="2700" spc="170" dirty="0">
                <a:latin typeface="Arial"/>
                <a:cs typeface="Arial"/>
              </a:rPr>
              <a:t>in </a:t>
            </a:r>
            <a:r>
              <a:rPr sz="2700" spc="140" dirty="0">
                <a:latin typeface="Arial"/>
                <a:cs typeface="Arial"/>
              </a:rPr>
              <a:t>the </a:t>
            </a:r>
            <a:r>
              <a:rPr sz="2700" spc="330" dirty="0">
                <a:latin typeface="Arial"/>
                <a:cs typeface="Arial"/>
              </a:rPr>
              <a:t>mid-  </a:t>
            </a:r>
            <a:r>
              <a:rPr sz="2700" spc="150" dirty="0">
                <a:latin typeface="Arial"/>
                <a:cs typeface="Arial"/>
              </a:rPr>
              <a:t>1970s, </a:t>
            </a:r>
            <a:r>
              <a:rPr sz="2700" spc="120" dirty="0">
                <a:latin typeface="Arial"/>
                <a:cs typeface="Arial"/>
              </a:rPr>
              <a:t>three </a:t>
            </a:r>
            <a:r>
              <a:rPr sz="2700" spc="180" dirty="0">
                <a:latin typeface="Arial"/>
                <a:cs typeface="Arial"/>
              </a:rPr>
              <a:t>important </a:t>
            </a:r>
            <a:r>
              <a:rPr sz="2700" spc="185" dirty="0">
                <a:latin typeface="Arial"/>
                <a:cs typeface="Arial"/>
              </a:rPr>
              <a:t>food </a:t>
            </a:r>
            <a:r>
              <a:rPr sz="2700" spc="145" dirty="0">
                <a:latin typeface="Arial"/>
                <a:cs typeface="Arial"/>
              </a:rPr>
              <a:t>intervention  programmes </a:t>
            </a:r>
            <a:r>
              <a:rPr sz="2700" spc="80" dirty="0">
                <a:latin typeface="Arial"/>
                <a:cs typeface="Arial"/>
              </a:rPr>
              <a:t>were</a:t>
            </a:r>
            <a:r>
              <a:rPr sz="2700" spc="55" dirty="0">
                <a:latin typeface="Arial"/>
                <a:cs typeface="Arial"/>
              </a:rPr>
              <a:t> </a:t>
            </a:r>
            <a:r>
              <a:rPr sz="2700" spc="145" dirty="0">
                <a:latin typeface="Arial"/>
                <a:cs typeface="Arial"/>
              </a:rPr>
              <a:t>introduced:</a:t>
            </a:r>
            <a:endParaRPr sz="2700">
              <a:latin typeface="Arial"/>
              <a:cs typeface="Arial"/>
            </a:endParaRPr>
          </a:p>
          <a:p>
            <a:pPr marL="313690" indent="-301625">
              <a:lnSpc>
                <a:spcPct val="100000"/>
              </a:lnSpc>
              <a:spcBef>
                <a:spcPts val="395"/>
              </a:spcBef>
              <a:buSzPct val="96296"/>
              <a:buAutoNum type="alphaLcParenR"/>
              <a:tabLst>
                <a:tab pos="314325" algn="l"/>
              </a:tabLst>
            </a:pPr>
            <a:r>
              <a:rPr sz="2700" spc="70" dirty="0">
                <a:latin typeface="Arial"/>
                <a:cs typeface="Arial"/>
              </a:rPr>
              <a:t>Public </a:t>
            </a:r>
            <a:r>
              <a:rPr sz="2700" spc="165" dirty="0">
                <a:latin typeface="Arial"/>
                <a:cs typeface="Arial"/>
              </a:rPr>
              <a:t>Distribution</a:t>
            </a:r>
            <a:r>
              <a:rPr sz="2700" spc="85" dirty="0">
                <a:latin typeface="Arial"/>
                <a:cs typeface="Arial"/>
              </a:rPr>
              <a:t> </a:t>
            </a:r>
            <a:r>
              <a:rPr sz="2700" spc="-35" dirty="0">
                <a:latin typeface="Arial"/>
                <a:cs typeface="Arial"/>
              </a:rPr>
              <a:t>System(PDS)</a:t>
            </a:r>
            <a:endParaRPr sz="2700">
              <a:latin typeface="Arial"/>
              <a:cs typeface="Arial"/>
            </a:endParaRPr>
          </a:p>
          <a:p>
            <a:pPr marL="446405" indent="-434340">
              <a:lnSpc>
                <a:spcPct val="100000"/>
              </a:lnSpc>
              <a:spcBef>
                <a:spcPts val="400"/>
              </a:spcBef>
              <a:buSzPct val="96296"/>
              <a:buAutoNum type="alphaLcParenR"/>
              <a:tabLst>
                <a:tab pos="447040" algn="l"/>
              </a:tabLst>
            </a:pPr>
            <a:r>
              <a:rPr sz="2700" spc="120" dirty="0">
                <a:latin typeface="Arial"/>
                <a:cs typeface="Arial"/>
              </a:rPr>
              <a:t>Integrated </a:t>
            </a:r>
            <a:r>
              <a:rPr sz="2700" spc="130" dirty="0">
                <a:latin typeface="Arial"/>
                <a:cs typeface="Arial"/>
              </a:rPr>
              <a:t>Child </a:t>
            </a:r>
            <a:r>
              <a:rPr sz="2700" spc="114" dirty="0">
                <a:latin typeface="Arial"/>
                <a:cs typeface="Arial"/>
              </a:rPr>
              <a:t>Development </a:t>
            </a:r>
            <a:r>
              <a:rPr sz="2700" spc="10" dirty="0">
                <a:latin typeface="Arial"/>
                <a:cs typeface="Arial"/>
              </a:rPr>
              <a:t>Services</a:t>
            </a:r>
            <a:r>
              <a:rPr sz="2700" spc="50" dirty="0">
                <a:latin typeface="Arial"/>
                <a:cs typeface="Arial"/>
              </a:rPr>
              <a:t> </a:t>
            </a:r>
            <a:r>
              <a:rPr sz="2700" spc="-60" dirty="0">
                <a:latin typeface="Arial"/>
                <a:cs typeface="Arial"/>
              </a:rPr>
              <a:t>(ICDS)</a:t>
            </a:r>
            <a:endParaRPr sz="2700">
              <a:latin typeface="Arial"/>
              <a:cs typeface="Arial"/>
            </a:endParaRPr>
          </a:p>
          <a:p>
            <a:pPr marL="407034" indent="-394970">
              <a:lnSpc>
                <a:spcPct val="100000"/>
              </a:lnSpc>
              <a:spcBef>
                <a:spcPts val="409"/>
              </a:spcBef>
              <a:buSzPct val="96296"/>
              <a:buAutoNum type="alphaLcParenR"/>
              <a:tabLst>
                <a:tab pos="407670" algn="l"/>
              </a:tabLst>
            </a:pPr>
            <a:r>
              <a:rPr sz="2700" spc="195" dirty="0">
                <a:latin typeface="Arial"/>
                <a:cs typeface="Arial"/>
              </a:rPr>
              <a:t>Food-for-Work</a:t>
            </a:r>
            <a:r>
              <a:rPr sz="2700" spc="114" dirty="0">
                <a:latin typeface="Arial"/>
                <a:cs typeface="Arial"/>
              </a:rPr>
              <a:t> </a:t>
            </a:r>
            <a:r>
              <a:rPr sz="2700" spc="-145" dirty="0">
                <a:latin typeface="Arial"/>
                <a:cs typeface="Arial"/>
              </a:rPr>
              <a:t>(FFW)</a:t>
            </a:r>
            <a:endParaRPr sz="27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41449"/>
            <a:ext cx="7951470" cy="4331335"/>
          </a:xfrm>
          <a:prstGeom prst="rect">
            <a:avLst/>
          </a:prstGeom>
        </p:spPr>
        <p:txBody>
          <a:bodyPr vert="horz" wrap="square" lIns="0" tIns="55244" rIns="0" bIns="0" rtlCol="0">
            <a:spAutoFit/>
          </a:bodyPr>
          <a:lstStyle/>
          <a:p>
            <a:pPr marL="268605" marR="66040" indent="-256540" algn="just">
              <a:lnSpc>
                <a:spcPts val="2700"/>
              </a:lnSpc>
              <a:spcBef>
                <a:spcPts val="434"/>
              </a:spcBef>
              <a:buClr>
                <a:srgbClr val="2CA1BE"/>
              </a:buClr>
              <a:buSzPct val="68000"/>
              <a:buFont typeface="Arial"/>
              <a:buChar char=""/>
              <a:tabLst>
                <a:tab pos="369570" algn="l"/>
              </a:tabLst>
            </a:pPr>
            <a:r>
              <a:rPr dirty="0"/>
              <a:t>	</a:t>
            </a:r>
            <a:r>
              <a:rPr sz="2500" spc="125" dirty="0">
                <a:latin typeface="Arial"/>
                <a:cs typeface="Arial"/>
              </a:rPr>
              <a:t>It </a:t>
            </a:r>
            <a:r>
              <a:rPr sz="2500" spc="90" dirty="0">
                <a:latin typeface="Arial"/>
                <a:cs typeface="Arial"/>
              </a:rPr>
              <a:t>is </a:t>
            </a:r>
            <a:r>
              <a:rPr sz="2500" spc="155" dirty="0">
                <a:latin typeface="Arial"/>
                <a:cs typeface="Arial"/>
              </a:rPr>
              <a:t>disturbing </a:t>
            </a:r>
            <a:r>
              <a:rPr sz="2500" spc="185" dirty="0">
                <a:latin typeface="Arial"/>
                <a:cs typeface="Arial"/>
              </a:rPr>
              <a:t>to </a:t>
            </a:r>
            <a:r>
              <a:rPr sz="2500" spc="135" dirty="0">
                <a:latin typeface="Arial"/>
                <a:cs typeface="Arial"/>
              </a:rPr>
              <a:t>note </a:t>
            </a:r>
            <a:r>
              <a:rPr sz="2500" spc="150" dirty="0">
                <a:latin typeface="Arial"/>
                <a:cs typeface="Arial"/>
              </a:rPr>
              <a:t>that </a:t>
            </a:r>
            <a:r>
              <a:rPr sz="2500" spc="45" dirty="0">
                <a:latin typeface="Arial"/>
                <a:cs typeface="Arial"/>
              </a:rPr>
              <a:t>even </a:t>
            </a:r>
            <a:r>
              <a:rPr sz="2500" spc="110" dirty="0">
                <a:latin typeface="Arial"/>
                <a:cs typeface="Arial"/>
              </a:rPr>
              <a:t>today, there </a:t>
            </a:r>
            <a:r>
              <a:rPr sz="2500" spc="-10" dirty="0">
                <a:latin typeface="Arial"/>
                <a:cs typeface="Arial"/>
              </a:rPr>
              <a:t>are  </a:t>
            </a:r>
            <a:r>
              <a:rPr sz="2500" spc="60" dirty="0">
                <a:latin typeface="Arial"/>
                <a:cs typeface="Arial"/>
              </a:rPr>
              <a:t>places</a:t>
            </a:r>
            <a:r>
              <a:rPr sz="2500" spc="85" dirty="0">
                <a:latin typeface="Arial"/>
                <a:cs typeface="Arial"/>
              </a:rPr>
              <a:t> </a:t>
            </a:r>
            <a:r>
              <a:rPr sz="2500" spc="130" dirty="0">
                <a:latin typeface="Arial"/>
                <a:cs typeface="Arial"/>
              </a:rPr>
              <a:t>like</a:t>
            </a:r>
            <a:endParaRPr sz="2500">
              <a:latin typeface="Arial"/>
              <a:cs typeface="Arial"/>
            </a:endParaRPr>
          </a:p>
          <a:p>
            <a:pPr marL="268605" marR="5080" indent="-256540" algn="just">
              <a:lnSpc>
                <a:spcPts val="2700"/>
              </a:lnSpc>
              <a:spcBef>
                <a:spcPts val="400"/>
              </a:spcBef>
              <a:buClr>
                <a:srgbClr val="2CA1BE"/>
              </a:buClr>
              <a:buSzPct val="68000"/>
              <a:buFont typeface="Arial"/>
              <a:buChar char=""/>
              <a:tabLst>
                <a:tab pos="369570" algn="l"/>
              </a:tabLst>
            </a:pPr>
            <a:r>
              <a:rPr dirty="0"/>
              <a:t>	</a:t>
            </a:r>
            <a:r>
              <a:rPr sz="2500" spc="85" dirty="0">
                <a:solidFill>
                  <a:srgbClr val="FF0000"/>
                </a:solidFill>
                <a:latin typeface="Arial"/>
                <a:cs typeface="Arial"/>
              </a:rPr>
              <a:t>Kalahandi </a:t>
            </a:r>
            <a:r>
              <a:rPr sz="2500" spc="105" dirty="0">
                <a:latin typeface="Arial"/>
                <a:cs typeface="Arial"/>
              </a:rPr>
              <a:t>and </a:t>
            </a:r>
            <a:r>
              <a:rPr sz="2500" spc="100" dirty="0">
                <a:solidFill>
                  <a:srgbClr val="FF0000"/>
                </a:solidFill>
                <a:latin typeface="Arial"/>
                <a:cs typeface="Arial"/>
              </a:rPr>
              <a:t>Kashipur </a:t>
            </a:r>
            <a:r>
              <a:rPr sz="2500" spc="160" dirty="0">
                <a:latin typeface="Arial"/>
                <a:cs typeface="Arial"/>
              </a:rPr>
              <a:t>in </a:t>
            </a:r>
            <a:r>
              <a:rPr sz="2500" spc="60" dirty="0">
                <a:solidFill>
                  <a:srgbClr val="00AFEF"/>
                </a:solidFill>
                <a:latin typeface="Arial"/>
                <a:cs typeface="Arial"/>
              </a:rPr>
              <a:t>Orissa </a:t>
            </a:r>
            <a:r>
              <a:rPr sz="2500" spc="90" dirty="0">
                <a:latin typeface="Arial"/>
                <a:cs typeface="Arial"/>
              </a:rPr>
              <a:t>where </a:t>
            </a:r>
            <a:r>
              <a:rPr sz="2500" spc="195" dirty="0">
                <a:latin typeface="Arial"/>
                <a:cs typeface="Arial"/>
              </a:rPr>
              <a:t>famine-  </a:t>
            </a:r>
            <a:r>
              <a:rPr sz="2500" spc="130" dirty="0">
                <a:latin typeface="Arial"/>
                <a:cs typeface="Arial"/>
              </a:rPr>
              <a:t>like </a:t>
            </a:r>
            <a:r>
              <a:rPr sz="2500" spc="140" dirty="0">
                <a:latin typeface="Arial"/>
                <a:cs typeface="Arial"/>
              </a:rPr>
              <a:t>conditions </a:t>
            </a:r>
            <a:r>
              <a:rPr sz="2500" spc="45" dirty="0">
                <a:latin typeface="Arial"/>
                <a:cs typeface="Arial"/>
              </a:rPr>
              <a:t>have </a:t>
            </a:r>
            <a:r>
              <a:rPr sz="2500" spc="80" dirty="0">
                <a:latin typeface="Arial"/>
                <a:cs typeface="Arial"/>
              </a:rPr>
              <a:t>been </a:t>
            </a:r>
            <a:r>
              <a:rPr sz="2500" spc="145" dirty="0">
                <a:latin typeface="Arial"/>
                <a:cs typeface="Arial"/>
              </a:rPr>
              <a:t>existing </a:t>
            </a:r>
            <a:r>
              <a:rPr sz="2500" spc="180" dirty="0">
                <a:latin typeface="Arial"/>
                <a:cs typeface="Arial"/>
              </a:rPr>
              <a:t>for </a:t>
            </a:r>
            <a:r>
              <a:rPr sz="2500" spc="110" dirty="0">
                <a:latin typeface="Arial"/>
                <a:cs typeface="Arial"/>
              </a:rPr>
              <a:t>many </a:t>
            </a:r>
            <a:r>
              <a:rPr sz="2500" spc="45" dirty="0">
                <a:latin typeface="Arial"/>
                <a:cs typeface="Arial"/>
              </a:rPr>
              <a:t>years  </a:t>
            </a:r>
            <a:r>
              <a:rPr sz="2500" spc="105" dirty="0">
                <a:latin typeface="Arial"/>
                <a:cs typeface="Arial"/>
              </a:rPr>
              <a:t>and </a:t>
            </a:r>
            <a:r>
              <a:rPr sz="2500" spc="90" dirty="0">
                <a:latin typeface="Arial"/>
                <a:cs typeface="Arial"/>
              </a:rPr>
              <a:t>where </a:t>
            </a:r>
            <a:r>
              <a:rPr sz="2500" spc="100" dirty="0">
                <a:latin typeface="Arial"/>
                <a:cs typeface="Arial"/>
              </a:rPr>
              <a:t>some </a:t>
            </a:r>
            <a:r>
              <a:rPr sz="2500" spc="114" dirty="0">
                <a:latin typeface="Arial"/>
                <a:cs typeface="Arial"/>
              </a:rPr>
              <a:t>starvation </a:t>
            </a:r>
            <a:r>
              <a:rPr sz="2500" spc="95" dirty="0">
                <a:latin typeface="Arial"/>
                <a:cs typeface="Arial"/>
              </a:rPr>
              <a:t>deaths </a:t>
            </a:r>
            <a:r>
              <a:rPr sz="2500" spc="45" dirty="0">
                <a:latin typeface="Arial"/>
                <a:cs typeface="Arial"/>
              </a:rPr>
              <a:t>have </a:t>
            </a:r>
            <a:r>
              <a:rPr sz="2500" spc="75" dirty="0">
                <a:latin typeface="Arial"/>
                <a:cs typeface="Arial"/>
              </a:rPr>
              <a:t>also </a:t>
            </a:r>
            <a:r>
              <a:rPr sz="2500" spc="80" dirty="0">
                <a:latin typeface="Arial"/>
                <a:cs typeface="Arial"/>
              </a:rPr>
              <a:t>been  </a:t>
            </a:r>
            <a:r>
              <a:rPr sz="2500" spc="130" dirty="0">
                <a:latin typeface="Arial"/>
                <a:cs typeface="Arial"/>
              </a:rPr>
              <a:t>reported.</a:t>
            </a:r>
            <a:endParaRPr sz="2500">
              <a:latin typeface="Arial"/>
              <a:cs typeface="Arial"/>
            </a:endParaRPr>
          </a:p>
          <a:p>
            <a:pPr marL="268605" marR="376555" indent="-256540">
              <a:lnSpc>
                <a:spcPts val="2700"/>
              </a:lnSpc>
              <a:spcBef>
                <a:spcPts val="395"/>
              </a:spcBef>
              <a:buClr>
                <a:srgbClr val="2CA1BE"/>
              </a:buClr>
              <a:buSzPct val="68000"/>
              <a:buChar char=""/>
              <a:tabLst>
                <a:tab pos="268605" algn="l"/>
                <a:tab pos="269240" algn="l"/>
              </a:tabLst>
            </a:pPr>
            <a:r>
              <a:rPr sz="2500" spc="80" dirty="0">
                <a:latin typeface="Arial"/>
                <a:cs typeface="Arial"/>
              </a:rPr>
              <a:t>Starvation </a:t>
            </a:r>
            <a:r>
              <a:rPr sz="2500" spc="95" dirty="0">
                <a:latin typeface="Arial"/>
                <a:cs typeface="Arial"/>
              </a:rPr>
              <a:t>deaths </a:t>
            </a:r>
            <a:r>
              <a:rPr sz="2500" spc="55" dirty="0">
                <a:latin typeface="Arial"/>
                <a:cs typeface="Arial"/>
              </a:rPr>
              <a:t>are </a:t>
            </a:r>
            <a:r>
              <a:rPr sz="2500" spc="75" dirty="0">
                <a:latin typeface="Arial"/>
                <a:cs typeface="Arial"/>
              </a:rPr>
              <a:t>also </a:t>
            </a:r>
            <a:r>
              <a:rPr sz="2500" spc="135" dirty="0">
                <a:latin typeface="Arial"/>
                <a:cs typeface="Arial"/>
              </a:rPr>
              <a:t>reported </a:t>
            </a:r>
            <a:r>
              <a:rPr sz="2500" spc="160" dirty="0">
                <a:latin typeface="Arial"/>
                <a:cs typeface="Arial"/>
              </a:rPr>
              <a:t>in </a:t>
            </a:r>
            <a:r>
              <a:rPr sz="2500" spc="10" dirty="0">
                <a:solidFill>
                  <a:srgbClr val="FF0000"/>
                </a:solidFill>
                <a:latin typeface="Arial"/>
                <a:cs typeface="Arial"/>
              </a:rPr>
              <a:t>Baran </a:t>
            </a:r>
            <a:r>
              <a:rPr sz="2500" spc="10" dirty="0">
                <a:latin typeface="Arial"/>
                <a:cs typeface="Arial"/>
              </a:rPr>
              <a:t> </a:t>
            </a:r>
            <a:r>
              <a:rPr sz="2500" spc="145" dirty="0">
                <a:latin typeface="Arial"/>
                <a:cs typeface="Arial"/>
              </a:rPr>
              <a:t>district </a:t>
            </a:r>
            <a:r>
              <a:rPr sz="2500" spc="180" dirty="0">
                <a:latin typeface="Arial"/>
                <a:cs typeface="Arial"/>
              </a:rPr>
              <a:t>of </a:t>
            </a:r>
            <a:r>
              <a:rPr sz="2500" spc="55" dirty="0">
                <a:solidFill>
                  <a:srgbClr val="00AFEF"/>
                </a:solidFill>
                <a:latin typeface="Arial"/>
                <a:cs typeface="Arial"/>
              </a:rPr>
              <a:t>Rajasthan</a:t>
            </a:r>
            <a:r>
              <a:rPr sz="2500" spc="55" dirty="0">
                <a:latin typeface="Arial"/>
                <a:cs typeface="Arial"/>
              </a:rPr>
              <a:t>, </a:t>
            </a:r>
            <a:r>
              <a:rPr sz="2500" spc="35" dirty="0">
                <a:solidFill>
                  <a:srgbClr val="FF0000"/>
                </a:solidFill>
                <a:latin typeface="Arial"/>
                <a:cs typeface="Arial"/>
              </a:rPr>
              <a:t>Palamau </a:t>
            </a:r>
            <a:r>
              <a:rPr sz="2500" spc="145" dirty="0">
                <a:latin typeface="Arial"/>
                <a:cs typeface="Arial"/>
              </a:rPr>
              <a:t>district </a:t>
            </a:r>
            <a:r>
              <a:rPr sz="2500" spc="175" dirty="0">
                <a:latin typeface="Arial"/>
                <a:cs typeface="Arial"/>
              </a:rPr>
              <a:t>of </a:t>
            </a:r>
            <a:r>
              <a:rPr sz="2500" spc="175" dirty="0">
                <a:solidFill>
                  <a:srgbClr val="00AFEF"/>
                </a:solidFill>
                <a:latin typeface="Arial"/>
                <a:cs typeface="Arial"/>
              </a:rPr>
              <a:t> </a:t>
            </a:r>
            <a:r>
              <a:rPr sz="2500" spc="60" dirty="0">
                <a:solidFill>
                  <a:srgbClr val="00AFEF"/>
                </a:solidFill>
                <a:latin typeface="Arial"/>
                <a:cs typeface="Arial"/>
              </a:rPr>
              <a:t>Jharkhand </a:t>
            </a:r>
            <a:r>
              <a:rPr sz="2500" spc="105" dirty="0">
                <a:latin typeface="Arial"/>
                <a:cs typeface="Arial"/>
              </a:rPr>
              <a:t>and </a:t>
            </a:r>
            <a:r>
              <a:rPr sz="2500" spc="110" dirty="0">
                <a:latin typeface="Arial"/>
                <a:cs typeface="Arial"/>
              </a:rPr>
              <a:t>many </a:t>
            </a:r>
            <a:r>
              <a:rPr sz="2500" spc="145" dirty="0">
                <a:latin typeface="Arial"/>
                <a:cs typeface="Arial"/>
              </a:rPr>
              <a:t>other </a:t>
            </a:r>
            <a:r>
              <a:rPr sz="2500" spc="130" dirty="0">
                <a:latin typeface="Arial"/>
                <a:cs typeface="Arial"/>
              </a:rPr>
              <a:t>remote </a:t>
            </a:r>
            <a:r>
              <a:rPr sz="2500" spc="30" dirty="0">
                <a:latin typeface="Arial"/>
                <a:cs typeface="Arial"/>
              </a:rPr>
              <a:t>areas </a:t>
            </a:r>
            <a:r>
              <a:rPr sz="2500" spc="160" dirty="0">
                <a:latin typeface="Arial"/>
                <a:cs typeface="Arial"/>
              </a:rPr>
              <a:t>during  </a:t>
            </a:r>
            <a:r>
              <a:rPr sz="2500" spc="125" dirty="0">
                <a:latin typeface="Arial"/>
                <a:cs typeface="Arial"/>
              </a:rPr>
              <a:t>the </a:t>
            </a:r>
            <a:r>
              <a:rPr sz="2500" spc="100" dirty="0">
                <a:latin typeface="Arial"/>
                <a:cs typeface="Arial"/>
              </a:rPr>
              <a:t>recent</a:t>
            </a:r>
            <a:r>
              <a:rPr sz="2500" spc="35" dirty="0">
                <a:latin typeface="Arial"/>
                <a:cs typeface="Arial"/>
              </a:rPr>
              <a:t> </a:t>
            </a:r>
            <a:r>
              <a:rPr sz="2500" spc="50" dirty="0">
                <a:latin typeface="Arial"/>
                <a:cs typeface="Arial"/>
              </a:rPr>
              <a:t>years.</a:t>
            </a:r>
            <a:endParaRPr sz="2500">
              <a:latin typeface="Arial"/>
              <a:cs typeface="Arial"/>
            </a:endParaRPr>
          </a:p>
          <a:p>
            <a:pPr marL="268605" marR="42545" indent="-256540">
              <a:lnSpc>
                <a:spcPts val="2700"/>
              </a:lnSpc>
              <a:spcBef>
                <a:spcPts val="409"/>
              </a:spcBef>
              <a:buClr>
                <a:srgbClr val="2CA1BE"/>
              </a:buClr>
              <a:buSzPct val="68000"/>
              <a:buChar char=""/>
              <a:tabLst>
                <a:tab pos="268605" algn="l"/>
                <a:tab pos="269240" algn="l"/>
              </a:tabLst>
            </a:pPr>
            <a:r>
              <a:rPr sz="2500" spc="100" dirty="0">
                <a:latin typeface="Arial"/>
                <a:cs typeface="Arial"/>
              </a:rPr>
              <a:t>Therefore, </a:t>
            </a:r>
            <a:r>
              <a:rPr sz="2500" spc="170" dirty="0">
                <a:latin typeface="Arial"/>
                <a:cs typeface="Arial"/>
              </a:rPr>
              <a:t>food </a:t>
            </a:r>
            <a:r>
              <a:rPr sz="2500" spc="105" dirty="0">
                <a:latin typeface="Arial"/>
                <a:cs typeface="Arial"/>
              </a:rPr>
              <a:t>security </a:t>
            </a:r>
            <a:r>
              <a:rPr sz="2500" spc="90" dirty="0">
                <a:latin typeface="Arial"/>
                <a:cs typeface="Arial"/>
              </a:rPr>
              <a:t>is </a:t>
            </a:r>
            <a:r>
              <a:rPr sz="2500" spc="85" dirty="0">
                <a:latin typeface="Arial"/>
                <a:cs typeface="Arial"/>
              </a:rPr>
              <a:t>needed </a:t>
            </a:r>
            <a:r>
              <a:rPr sz="2500" spc="155" dirty="0">
                <a:latin typeface="Arial"/>
                <a:cs typeface="Arial"/>
              </a:rPr>
              <a:t>in </a:t>
            </a:r>
            <a:r>
              <a:rPr sz="2500" spc="-15" dirty="0">
                <a:latin typeface="Arial"/>
                <a:cs typeface="Arial"/>
              </a:rPr>
              <a:t>a </a:t>
            </a:r>
            <a:r>
              <a:rPr sz="2500" spc="130" dirty="0">
                <a:latin typeface="Arial"/>
                <a:cs typeface="Arial"/>
              </a:rPr>
              <a:t>country </a:t>
            </a:r>
            <a:r>
              <a:rPr sz="2500" spc="185" dirty="0">
                <a:latin typeface="Arial"/>
                <a:cs typeface="Arial"/>
              </a:rPr>
              <a:t>to  </a:t>
            </a:r>
            <a:r>
              <a:rPr sz="2500" spc="80" dirty="0">
                <a:latin typeface="Arial"/>
                <a:cs typeface="Arial"/>
              </a:rPr>
              <a:t>ensure </a:t>
            </a:r>
            <a:r>
              <a:rPr sz="2500" spc="170" dirty="0">
                <a:latin typeface="Arial"/>
                <a:cs typeface="Arial"/>
              </a:rPr>
              <a:t>food </a:t>
            </a:r>
            <a:r>
              <a:rPr sz="2500" spc="110" dirty="0">
                <a:latin typeface="Arial"/>
                <a:cs typeface="Arial"/>
              </a:rPr>
              <a:t>at </a:t>
            </a:r>
            <a:r>
              <a:rPr sz="2500" spc="100" dirty="0">
                <a:latin typeface="Arial"/>
                <a:cs typeface="Arial"/>
              </a:rPr>
              <a:t>all</a:t>
            </a:r>
            <a:r>
              <a:rPr sz="2500" spc="15" dirty="0">
                <a:latin typeface="Arial"/>
                <a:cs typeface="Arial"/>
              </a:rPr>
              <a:t> </a:t>
            </a:r>
            <a:r>
              <a:rPr sz="2500" spc="120" dirty="0">
                <a:latin typeface="Arial"/>
                <a:cs typeface="Arial"/>
              </a:rPr>
              <a:t>times.</a:t>
            </a:r>
            <a:endParaRPr sz="2500">
              <a:latin typeface="Arial"/>
              <a:cs typeface="Arial"/>
            </a:endParaRPr>
          </a:p>
        </p:txBody>
      </p:sp>
      <p:sp>
        <p:nvSpPr>
          <p:cNvPr id="3" name="object 3"/>
          <p:cNvSpPr/>
          <p:nvPr/>
        </p:nvSpPr>
        <p:spPr>
          <a:xfrm>
            <a:off x="245363" y="134112"/>
            <a:ext cx="7801356" cy="159410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834"/>
            <a:ext cx="7823834" cy="3780154"/>
          </a:xfrm>
          <a:prstGeom prst="rect">
            <a:avLst/>
          </a:prstGeom>
        </p:spPr>
        <p:txBody>
          <a:bodyPr vert="horz" wrap="square" lIns="0" tIns="12700" rIns="0" bIns="0" rtlCol="0">
            <a:spAutoFit/>
          </a:bodyPr>
          <a:lstStyle/>
          <a:p>
            <a:pPr marL="268605" marR="5080" indent="-256540">
              <a:lnSpc>
                <a:spcPct val="100000"/>
              </a:lnSpc>
              <a:spcBef>
                <a:spcPts val="100"/>
              </a:spcBef>
              <a:buClr>
                <a:srgbClr val="2CA1BE"/>
              </a:buClr>
              <a:buSzPct val="66666"/>
              <a:buFont typeface="Arial"/>
              <a:buChar char=""/>
              <a:tabLst>
                <a:tab pos="268605" algn="l"/>
                <a:tab pos="269240" algn="l"/>
              </a:tabLst>
            </a:pPr>
            <a:r>
              <a:rPr sz="2700" b="1" spc="35" dirty="0">
                <a:latin typeface="Arial"/>
                <a:cs typeface="Arial"/>
              </a:rPr>
              <a:t>Integrated </a:t>
            </a:r>
            <a:r>
              <a:rPr sz="2700" b="1" spc="15" dirty="0">
                <a:latin typeface="Arial"/>
                <a:cs typeface="Arial"/>
              </a:rPr>
              <a:t>Child </a:t>
            </a:r>
            <a:r>
              <a:rPr sz="2700" b="1" spc="30" dirty="0">
                <a:latin typeface="Arial"/>
                <a:cs typeface="Arial"/>
              </a:rPr>
              <a:t>Development </a:t>
            </a:r>
            <a:r>
              <a:rPr sz="2700" b="1" spc="-80" dirty="0">
                <a:latin typeface="Arial"/>
                <a:cs typeface="Arial"/>
              </a:rPr>
              <a:t>Services </a:t>
            </a:r>
            <a:r>
              <a:rPr sz="2700" spc="-60" dirty="0">
                <a:latin typeface="Arial"/>
                <a:cs typeface="Arial"/>
              </a:rPr>
              <a:t>(</a:t>
            </a:r>
            <a:r>
              <a:rPr sz="2700" b="1" spc="-60" dirty="0">
                <a:latin typeface="Arial"/>
                <a:cs typeface="Arial"/>
              </a:rPr>
              <a:t>ICDS</a:t>
            </a:r>
            <a:r>
              <a:rPr sz="2700" spc="-60" dirty="0">
                <a:latin typeface="Arial"/>
                <a:cs typeface="Arial"/>
              </a:rPr>
              <a:t>)  </a:t>
            </a:r>
            <a:r>
              <a:rPr sz="2700" spc="100" dirty="0">
                <a:latin typeface="Arial"/>
                <a:cs typeface="Arial"/>
              </a:rPr>
              <a:t>is </a:t>
            </a:r>
            <a:r>
              <a:rPr sz="2700" spc="-15" dirty="0">
                <a:latin typeface="Arial"/>
                <a:cs typeface="Arial"/>
              </a:rPr>
              <a:t>a </a:t>
            </a:r>
            <a:r>
              <a:rPr sz="2700" spc="140" dirty="0">
                <a:latin typeface="Arial"/>
                <a:cs typeface="Arial"/>
              </a:rPr>
              <a:t>government </a:t>
            </a:r>
            <a:r>
              <a:rPr sz="2700" spc="160" dirty="0">
                <a:latin typeface="Arial"/>
                <a:cs typeface="Arial"/>
              </a:rPr>
              <a:t>programme </a:t>
            </a:r>
            <a:r>
              <a:rPr sz="2700" spc="170" dirty="0">
                <a:latin typeface="Arial"/>
                <a:cs typeface="Arial"/>
              </a:rPr>
              <a:t>in </a:t>
            </a:r>
            <a:r>
              <a:rPr sz="2700" spc="105" dirty="0">
                <a:latin typeface="Arial"/>
                <a:cs typeface="Arial"/>
              </a:rPr>
              <a:t>India </a:t>
            </a:r>
            <a:r>
              <a:rPr sz="2700" spc="135" dirty="0">
                <a:latin typeface="Arial"/>
                <a:cs typeface="Arial"/>
              </a:rPr>
              <a:t>which  </a:t>
            </a:r>
            <a:r>
              <a:rPr sz="2700" spc="120" dirty="0">
                <a:latin typeface="Arial"/>
                <a:cs typeface="Arial"/>
              </a:rPr>
              <a:t>provides </a:t>
            </a:r>
            <a:r>
              <a:rPr sz="2700" spc="170" dirty="0">
                <a:latin typeface="Arial"/>
                <a:cs typeface="Arial"/>
              </a:rPr>
              <a:t>food, </a:t>
            </a:r>
            <a:r>
              <a:rPr sz="2700" spc="120" dirty="0">
                <a:latin typeface="Arial"/>
                <a:cs typeface="Arial"/>
              </a:rPr>
              <a:t>preschool </a:t>
            </a:r>
            <a:r>
              <a:rPr sz="2700" spc="125" dirty="0">
                <a:latin typeface="Arial"/>
                <a:cs typeface="Arial"/>
              </a:rPr>
              <a:t>education, </a:t>
            </a:r>
            <a:r>
              <a:rPr sz="2700" spc="114" dirty="0">
                <a:latin typeface="Arial"/>
                <a:cs typeface="Arial"/>
              </a:rPr>
              <a:t>and  </a:t>
            </a:r>
            <a:r>
              <a:rPr sz="2700" spc="150" dirty="0">
                <a:latin typeface="Arial"/>
                <a:cs typeface="Arial"/>
              </a:rPr>
              <a:t>primary </a:t>
            </a:r>
            <a:r>
              <a:rPr sz="2700" spc="100" dirty="0">
                <a:latin typeface="Arial"/>
                <a:cs typeface="Arial"/>
              </a:rPr>
              <a:t>healthcare </a:t>
            </a:r>
            <a:r>
              <a:rPr sz="2700" spc="204" dirty="0">
                <a:latin typeface="Arial"/>
                <a:cs typeface="Arial"/>
              </a:rPr>
              <a:t>to </a:t>
            </a:r>
            <a:r>
              <a:rPr sz="2700" spc="135" dirty="0">
                <a:latin typeface="Arial"/>
                <a:cs typeface="Arial"/>
              </a:rPr>
              <a:t>children </a:t>
            </a:r>
            <a:r>
              <a:rPr sz="2700" spc="150" dirty="0">
                <a:latin typeface="Arial"/>
                <a:cs typeface="Arial"/>
              </a:rPr>
              <a:t>under </a:t>
            </a:r>
            <a:r>
              <a:rPr sz="2700" spc="204" dirty="0">
                <a:latin typeface="Arial"/>
                <a:cs typeface="Arial"/>
              </a:rPr>
              <a:t>6 </a:t>
            </a:r>
            <a:r>
              <a:rPr sz="2700" spc="50" dirty="0">
                <a:latin typeface="Arial"/>
                <a:cs typeface="Arial"/>
              </a:rPr>
              <a:t>years  </a:t>
            </a:r>
            <a:r>
              <a:rPr sz="2700" spc="195" dirty="0">
                <a:latin typeface="Arial"/>
                <a:cs typeface="Arial"/>
              </a:rPr>
              <a:t>of </a:t>
            </a:r>
            <a:r>
              <a:rPr sz="2700" spc="50" dirty="0">
                <a:latin typeface="Arial"/>
                <a:cs typeface="Arial"/>
              </a:rPr>
              <a:t>age </a:t>
            </a:r>
            <a:r>
              <a:rPr sz="2700" spc="114" dirty="0">
                <a:latin typeface="Arial"/>
                <a:cs typeface="Arial"/>
              </a:rPr>
              <a:t>and </a:t>
            </a:r>
            <a:r>
              <a:rPr sz="2700" spc="160" dirty="0">
                <a:latin typeface="Arial"/>
                <a:cs typeface="Arial"/>
              </a:rPr>
              <a:t>their</a:t>
            </a:r>
            <a:r>
              <a:rPr sz="2700" spc="10" dirty="0">
                <a:latin typeface="Arial"/>
                <a:cs typeface="Arial"/>
              </a:rPr>
              <a:t> </a:t>
            </a:r>
            <a:r>
              <a:rPr sz="2700" spc="150" dirty="0">
                <a:latin typeface="Arial"/>
                <a:cs typeface="Arial"/>
              </a:rPr>
              <a:t>mothers.</a:t>
            </a:r>
            <a:endParaRPr sz="2700">
              <a:latin typeface="Arial"/>
              <a:cs typeface="Arial"/>
            </a:endParaRPr>
          </a:p>
          <a:p>
            <a:pPr marL="268605" marR="313055" indent="-256540">
              <a:lnSpc>
                <a:spcPct val="100000"/>
              </a:lnSpc>
              <a:spcBef>
                <a:spcPts val="400"/>
              </a:spcBef>
              <a:buClr>
                <a:srgbClr val="2CA1BE"/>
              </a:buClr>
              <a:buSzPct val="66666"/>
              <a:buChar char=""/>
              <a:tabLst>
                <a:tab pos="268605" algn="l"/>
                <a:tab pos="269240" algn="l"/>
              </a:tabLst>
            </a:pPr>
            <a:r>
              <a:rPr sz="2700" spc="75" dirty="0">
                <a:latin typeface="Arial"/>
                <a:cs typeface="Arial"/>
              </a:rPr>
              <a:t>The </a:t>
            </a:r>
            <a:r>
              <a:rPr sz="2700" spc="80" dirty="0">
                <a:latin typeface="Arial"/>
                <a:cs typeface="Arial"/>
              </a:rPr>
              <a:t>scheme </a:t>
            </a:r>
            <a:r>
              <a:rPr sz="2700" spc="40" dirty="0">
                <a:latin typeface="Arial"/>
                <a:cs typeface="Arial"/>
              </a:rPr>
              <a:t>was </a:t>
            </a:r>
            <a:r>
              <a:rPr sz="2700" spc="110" dirty="0">
                <a:latin typeface="Arial"/>
                <a:cs typeface="Arial"/>
              </a:rPr>
              <a:t>launched </a:t>
            </a:r>
            <a:r>
              <a:rPr sz="2700" spc="175" dirty="0">
                <a:latin typeface="Arial"/>
                <a:cs typeface="Arial"/>
              </a:rPr>
              <a:t>in 1975,  </a:t>
            </a:r>
            <a:r>
              <a:rPr sz="2700" spc="140" dirty="0">
                <a:latin typeface="Arial"/>
                <a:cs typeface="Arial"/>
              </a:rPr>
              <a:t>discontinued </a:t>
            </a:r>
            <a:r>
              <a:rPr sz="2700" spc="170" dirty="0">
                <a:latin typeface="Arial"/>
                <a:cs typeface="Arial"/>
              </a:rPr>
              <a:t>in </a:t>
            </a:r>
            <a:r>
              <a:rPr sz="2700" spc="200" dirty="0">
                <a:latin typeface="Arial"/>
                <a:cs typeface="Arial"/>
              </a:rPr>
              <a:t>1978 </a:t>
            </a:r>
            <a:r>
              <a:rPr sz="2700" spc="125" dirty="0">
                <a:latin typeface="Arial"/>
                <a:cs typeface="Arial"/>
              </a:rPr>
              <a:t>by </a:t>
            </a:r>
            <a:r>
              <a:rPr sz="2700" spc="140" dirty="0">
                <a:latin typeface="Arial"/>
                <a:cs typeface="Arial"/>
              </a:rPr>
              <a:t>the government</a:t>
            </a:r>
            <a:r>
              <a:rPr sz="2700" spc="-204" dirty="0">
                <a:latin typeface="Arial"/>
                <a:cs typeface="Arial"/>
              </a:rPr>
              <a:t> </a:t>
            </a:r>
            <a:r>
              <a:rPr sz="2700" spc="190" dirty="0">
                <a:latin typeface="Arial"/>
                <a:cs typeface="Arial"/>
              </a:rPr>
              <a:t>of  </a:t>
            </a:r>
            <a:r>
              <a:rPr sz="2700" spc="140" dirty="0">
                <a:latin typeface="Arial"/>
                <a:cs typeface="Arial"/>
              </a:rPr>
              <a:t>Morarji </a:t>
            </a:r>
            <a:r>
              <a:rPr sz="2700" spc="55" dirty="0">
                <a:latin typeface="Arial"/>
                <a:cs typeface="Arial"/>
              </a:rPr>
              <a:t>Desai, </a:t>
            </a:r>
            <a:r>
              <a:rPr sz="2700" spc="114" dirty="0">
                <a:latin typeface="Arial"/>
                <a:cs typeface="Arial"/>
              </a:rPr>
              <a:t>and </a:t>
            </a:r>
            <a:r>
              <a:rPr sz="2700" spc="150" dirty="0">
                <a:latin typeface="Arial"/>
                <a:cs typeface="Arial"/>
              </a:rPr>
              <a:t>then </a:t>
            </a:r>
            <a:r>
              <a:rPr sz="2700" spc="105" dirty="0">
                <a:latin typeface="Arial"/>
                <a:cs typeface="Arial"/>
              </a:rPr>
              <a:t>relaunched </a:t>
            </a:r>
            <a:r>
              <a:rPr sz="2700" spc="125" dirty="0">
                <a:latin typeface="Arial"/>
                <a:cs typeface="Arial"/>
              </a:rPr>
              <a:t>by </a:t>
            </a:r>
            <a:r>
              <a:rPr sz="2700" spc="140" dirty="0">
                <a:latin typeface="Arial"/>
                <a:cs typeface="Arial"/>
              </a:rPr>
              <a:t>the  </a:t>
            </a:r>
            <a:r>
              <a:rPr sz="2700" spc="125" dirty="0">
                <a:latin typeface="Arial"/>
                <a:cs typeface="Arial"/>
              </a:rPr>
              <a:t>Tenth </a:t>
            </a:r>
            <a:r>
              <a:rPr sz="2700" dirty="0">
                <a:latin typeface="Arial"/>
                <a:cs typeface="Arial"/>
              </a:rPr>
              <a:t>Five </a:t>
            </a:r>
            <a:r>
              <a:rPr sz="2700" spc="10" dirty="0">
                <a:latin typeface="Arial"/>
                <a:cs typeface="Arial"/>
              </a:rPr>
              <a:t>Year</a:t>
            </a:r>
            <a:r>
              <a:rPr sz="2700" spc="160" dirty="0">
                <a:latin typeface="Arial"/>
                <a:cs typeface="Arial"/>
              </a:rPr>
              <a:t> </a:t>
            </a:r>
            <a:r>
              <a:rPr sz="2700" spc="25" dirty="0">
                <a:latin typeface="Arial"/>
                <a:cs typeface="Arial"/>
              </a:rPr>
              <a:t>Plan.</a:t>
            </a:r>
            <a:endParaRPr sz="2700">
              <a:latin typeface="Arial"/>
              <a:cs typeface="Arial"/>
            </a:endParaRPr>
          </a:p>
        </p:txBody>
      </p:sp>
      <p:sp>
        <p:nvSpPr>
          <p:cNvPr id="3" name="object 3"/>
          <p:cNvSpPr/>
          <p:nvPr/>
        </p:nvSpPr>
        <p:spPr>
          <a:xfrm>
            <a:off x="0" y="263652"/>
            <a:ext cx="9144000" cy="215798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65834"/>
            <a:ext cx="7947659" cy="2957195"/>
          </a:xfrm>
          <a:prstGeom prst="rect">
            <a:avLst/>
          </a:prstGeom>
        </p:spPr>
        <p:txBody>
          <a:bodyPr vert="horz" wrap="square" lIns="0" tIns="23495" rIns="0" bIns="0" rtlCol="0">
            <a:spAutoFit/>
          </a:bodyPr>
          <a:lstStyle/>
          <a:p>
            <a:pPr marL="268605" marR="5080" indent="-256540">
              <a:lnSpc>
                <a:spcPct val="97300"/>
              </a:lnSpc>
              <a:spcBef>
                <a:spcPts val="185"/>
              </a:spcBef>
              <a:buClr>
                <a:srgbClr val="2CA1BE"/>
              </a:buClr>
              <a:buSzPct val="66666"/>
              <a:buChar char=""/>
              <a:tabLst>
                <a:tab pos="268605" algn="l"/>
                <a:tab pos="269240" algn="l"/>
              </a:tabLst>
            </a:pPr>
            <a:r>
              <a:rPr spc="125" dirty="0"/>
              <a:t>Tenth </a:t>
            </a:r>
            <a:r>
              <a:rPr spc="114" dirty="0"/>
              <a:t>five </a:t>
            </a:r>
            <a:r>
              <a:rPr spc="60" dirty="0"/>
              <a:t>year </a:t>
            </a:r>
            <a:r>
              <a:rPr spc="130" dirty="0"/>
              <a:t>plan </a:t>
            </a:r>
            <a:r>
              <a:rPr spc="80" dirty="0"/>
              <a:t>also </a:t>
            </a:r>
            <a:r>
              <a:rPr spc="155" dirty="0"/>
              <a:t>linked </a:t>
            </a:r>
            <a:r>
              <a:rPr spc="-85" dirty="0"/>
              <a:t>ICDS </a:t>
            </a:r>
            <a:r>
              <a:rPr spc="200" dirty="0"/>
              <a:t>to  </a:t>
            </a:r>
            <a:r>
              <a:rPr sz="2850" i="1" spc="35" dirty="0">
                <a:latin typeface="Arial"/>
                <a:cs typeface="Arial"/>
              </a:rPr>
              <a:t>Anganwadi </a:t>
            </a:r>
            <a:r>
              <a:rPr spc="95" dirty="0"/>
              <a:t>centres </a:t>
            </a:r>
            <a:r>
              <a:rPr spc="105" dirty="0"/>
              <a:t>established </a:t>
            </a:r>
            <a:r>
              <a:rPr spc="140" dirty="0"/>
              <a:t>mainly </a:t>
            </a:r>
            <a:r>
              <a:rPr spc="170" dirty="0"/>
              <a:t>in</a:t>
            </a:r>
            <a:r>
              <a:rPr spc="5" dirty="0"/>
              <a:t> </a:t>
            </a:r>
            <a:r>
              <a:rPr spc="145" dirty="0"/>
              <a:t>rural  </a:t>
            </a:r>
            <a:r>
              <a:rPr spc="35" dirty="0"/>
              <a:t>areas </a:t>
            </a:r>
            <a:r>
              <a:rPr spc="114" dirty="0"/>
              <a:t>and </a:t>
            </a:r>
            <a:r>
              <a:rPr spc="135" dirty="0"/>
              <a:t>staffed </a:t>
            </a:r>
            <a:r>
              <a:rPr spc="185" dirty="0"/>
              <a:t>with </a:t>
            </a:r>
            <a:r>
              <a:rPr spc="175" dirty="0"/>
              <a:t>frontline</a:t>
            </a:r>
            <a:r>
              <a:rPr spc="-50" dirty="0"/>
              <a:t> </a:t>
            </a:r>
            <a:r>
              <a:rPr spc="125" dirty="0"/>
              <a:t>workers.</a:t>
            </a:r>
            <a:endParaRPr sz="2850">
              <a:latin typeface="Arial"/>
              <a:cs typeface="Arial"/>
            </a:endParaRPr>
          </a:p>
          <a:p>
            <a:pPr marL="268605" marR="394970" indent="-256540">
              <a:lnSpc>
                <a:spcPct val="100000"/>
              </a:lnSpc>
              <a:spcBef>
                <a:spcPts val="395"/>
              </a:spcBef>
              <a:buClr>
                <a:srgbClr val="2CA1BE"/>
              </a:buClr>
              <a:buSzPct val="66666"/>
              <a:buFont typeface="Arial"/>
              <a:buChar char=""/>
              <a:tabLst>
                <a:tab pos="376555" algn="l"/>
                <a:tab pos="377190" algn="l"/>
              </a:tabLst>
            </a:pPr>
            <a:r>
              <a:rPr dirty="0"/>
              <a:t>	</a:t>
            </a:r>
            <a:r>
              <a:rPr spc="95" dirty="0"/>
              <a:t>In </a:t>
            </a:r>
            <a:r>
              <a:rPr spc="160" dirty="0"/>
              <a:t>addition </a:t>
            </a:r>
            <a:r>
              <a:rPr spc="204" dirty="0"/>
              <a:t>to </a:t>
            </a:r>
            <a:r>
              <a:rPr spc="195" dirty="0"/>
              <a:t>fighting </a:t>
            </a:r>
            <a:r>
              <a:rPr spc="180" dirty="0"/>
              <a:t>malnutrition </a:t>
            </a:r>
            <a:r>
              <a:rPr spc="114" dirty="0"/>
              <a:t>and </a:t>
            </a:r>
            <a:r>
              <a:rPr spc="175" dirty="0"/>
              <a:t>ill  </a:t>
            </a:r>
            <a:r>
              <a:rPr spc="125" dirty="0"/>
              <a:t>health, </a:t>
            </a:r>
            <a:r>
              <a:rPr spc="140" dirty="0"/>
              <a:t>the </a:t>
            </a:r>
            <a:r>
              <a:rPr spc="160" dirty="0"/>
              <a:t>programme </a:t>
            </a:r>
            <a:r>
              <a:rPr spc="100" dirty="0"/>
              <a:t>is </a:t>
            </a:r>
            <a:r>
              <a:rPr spc="80" dirty="0"/>
              <a:t>also </a:t>
            </a:r>
            <a:r>
              <a:rPr spc="140" dirty="0"/>
              <a:t>intended </a:t>
            </a:r>
            <a:r>
              <a:rPr spc="200" dirty="0"/>
              <a:t>to  </a:t>
            </a:r>
            <a:r>
              <a:rPr spc="145" dirty="0"/>
              <a:t>combat </a:t>
            </a:r>
            <a:r>
              <a:rPr spc="125" dirty="0"/>
              <a:t>gender </a:t>
            </a:r>
            <a:r>
              <a:rPr spc="135" dirty="0"/>
              <a:t>inequality </a:t>
            </a:r>
            <a:r>
              <a:rPr spc="125" dirty="0"/>
              <a:t>by </a:t>
            </a:r>
            <a:r>
              <a:rPr spc="165" dirty="0"/>
              <a:t>providing</a:t>
            </a:r>
            <a:r>
              <a:rPr spc="-114" dirty="0"/>
              <a:t> </a:t>
            </a:r>
            <a:r>
              <a:rPr spc="150" dirty="0"/>
              <a:t>girls  </a:t>
            </a:r>
            <a:r>
              <a:rPr spc="140" dirty="0"/>
              <a:t>the </a:t>
            </a:r>
            <a:r>
              <a:rPr spc="70" dirty="0"/>
              <a:t>same </a:t>
            </a:r>
            <a:r>
              <a:rPr spc="85" dirty="0"/>
              <a:t>resources </a:t>
            </a:r>
            <a:r>
              <a:rPr spc="5" dirty="0"/>
              <a:t>as</a:t>
            </a:r>
            <a:r>
              <a:rPr spc="55" dirty="0"/>
              <a:t> </a:t>
            </a:r>
            <a:r>
              <a:rPr spc="105" dirty="0"/>
              <a:t>boys.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9468" y="2677794"/>
            <a:ext cx="6068060" cy="2797810"/>
          </a:xfrm>
          <a:prstGeom prst="rect">
            <a:avLst/>
          </a:prstGeom>
        </p:spPr>
        <p:txBody>
          <a:bodyPr vert="horz" wrap="square" lIns="0" tIns="62865" rIns="0" bIns="0" rtlCol="0">
            <a:spAutoFit/>
          </a:bodyPr>
          <a:lstStyle/>
          <a:p>
            <a:pPr marL="268605" indent="-256540">
              <a:lnSpc>
                <a:spcPct val="100000"/>
              </a:lnSpc>
              <a:spcBef>
                <a:spcPts val="495"/>
              </a:spcBef>
              <a:buClr>
                <a:srgbClr val="2CA1BE"/>
              </a:buClr>
              <a:buSzPct val="66666"/>
              <a:buChar char=""/>
              <a:tabLst>
                <a:tab pos="268605" algn="l"/>
                <a:tab pos="269240" algn="l"/>
              </a:tabLst>
            </a:pPr>
            <a:r>
              <a:rPr sz="2700" spc="165" dirty="0">
                <a:latin typeface="Arial"/>
                <a:cs typeface="Arial"/>
              </a:rPr>
              <a:t>Immunization</a:t>
            </a:r>
            <a:endParaRPr sz="2700">
              <a:latin typeface="Arial"/>
              <a:cs typeface="Arial"/>
            </a:endParaRPr>
          </a:p>
          <a:p>
            <a:pPr marL="268605" indent="-256540">
              <a:lnSpc>
                <a:spcPct val="100000"/>
              </a:lnSpc>
              <a:spcBef>
                <a:spcPts val="395"/>
              </a:spcBef>
              <a:buClr>
                <a:srgbClr val="2CA1BE"/>
              </a:buClr>
              <a:buSzPct val="66666"/>
              <a:buChar char=""/>
              <a:tabLst>
                <a:tab pos="268605" algn="l"/>
                <a:tab pos="269240" algn="l"/>
              </a:tabLst>
            </a:pPr>
            <a:r>
              <a:rPr sz="2700" spc="100" dirty="0">
                <a:latin typeface="Arial"/>
                <a:cs typeface="Arial"/>
              </a:rPr>
              <a:t>Supplementary</a:t>
            </a:r>
            <a:r>
              <a:rPr sz="2700" spc="80" dirty="0">
                <a:latin typeface="Arial"/>
                <a:cs typeface="Arial"/>
              </a:rPr>
              <a:t> </a:t>
            </a:r>
            <a:r>
              <a:rPr sz="2700" spc="195" dirty="0">
                <a:latin typeface="Arial"/>
                <a:cs typeface="Arial"/>
              </a:rPr>
              <a:t>nutrition</a:t>
            </a:r>
            <a:endParaRPr sz="2700">
              <a:latin typeface="Arial"/>
              <a:cs typeface="Arial"/>
            </a:endParaRPr>
          </a:p>
          <a:p>
            <a:pPr marL="268605" indent="-256540">
              <a:lnSpc>
                <a:spcPct val="100000"/>
              </a:lnSpc>
              <a:spcBef>
                <a:spcPts val="400"/>
              </a:spcBef>
              <a:buClr>
                <a:srgbClr val="2CA1BE"/>
              </a:buClr>
              <a:buSzPct val="66666"/>
              <a:buChar char=""/>
              <a:tabLst>
                <a:tab pos="268605" algn="l"/>
                <a:tab pos="269240" algn="l"/>
              </a:tabLst>
            </a:pPr>
            <a:r>
              <a:rPr sz="2700" spc="100" dirty="0">
                <a:latin typeface="Arial"/>
                <a:cs typeface="Arial"/>
              </a:rPr>
              <a:t>Health</a:t>
            </a:r>
            <a:r>
              <a:rPr sz="2700" spc="95" dirty="0">
                <a:latin typeface="Arial"/>
                <a:cs typeface="Arial"/>
              </a:rPr>
              <a:t> </a:t>
            </a:r>
            <a:r>
              <a:rPr sz="2700" spc="114" dirty="0">
                <a:latin typeface="Arial"/>
                <a:cs typeface="Arial"/>
              </a:rPr>
              <a:t>checkup</a:t>
            </a:r>
            <a:endParaRPr sz="2700">
              <a:latin typeface="Arial"/>
              <a:cs typeface="Arial"/>
            </a:endParaRPr>
          </a:p>
          <a:p>
            <a:pPr marL="268605" indent="-256540">
              <a:lnSpc>
                <a:spcPct val="100000"/>
              </a:lnSpc>
              <a:spcBef>
                <a:spcPts val="405"/>
              </a:spcBef>
              <a:buClr>
                <a:srgbClr val="2CA1BE"/>
              </a:buClr>
              <a:buSzPct val="66666"/>
              <a:buChar char=""/>
              <a:tabLst>
                <a:tab pos="268605" algn="l"/>
                <a:tab pos="269240" algn="l"/>
              </a:tabLst>
            </a:pPr>
            <a:r>
              <a:rPr sz="2700" spc="65" dirty="0">
                <a:latin typeface="Arial"/>
                <a:cs typeface="Arial"/>
              </a:rPr>
              <a:t>Referral</a:t>
            </a:r>
            <a:r>
              <a:rPr sz="2700" spc="80" dirty="0">
                <a:latin typeface="Arial"/>
                <a:cs typeface="Arial"/>
              </a:rPr>
              <a:t> </a:t>
            </a:r>
            <a:r>
              <a:rPr sz="2700" spc="60" dirty="0">
                <a:latin typeface="Arial"/>
                <a:cs typeface="Arial"/>
              </a:rPr>
              <a:t>services</a:t>
            </a:r>
            <a:endParaRPr sz="2700">
              <a:latin typeface="Arial"/>
              <a:cs typeface="Arial"/>
            </a:endParaRPr>
          </a:p>
          <a:p>
            <a:pPr marL="268605" indent="-256540">
              <a:lnSpc>
                <a:spcPct val="100000"/>
              </a:lnSpc>
              <a:spcBef>
                <a:spcPts val="400"/>
              </a:spcBef>
              <a:buClr>
                <a:srgbClr val="2CA1BE"/>
              </a:buClr>
              <a:buSzPct val="66666"/>
              <a:buChar char=""/>
              <a:tabLst>
                <a:tab pos="268605" algn="l"/>
                <a:tab pos="269240" algn="l"/>
              </a:tabLst>
            </a:pPr>
            <a:r>
              <a:rPr sz="2700" spc="125" dirty="0">
                <a:latin typeface="Arial"/>
                <a:cs typeface="Arial"/>
              </a:rPr>
              <a:t>Pre-school</a:t>
            </a:r>
            <a:r>
              <a:rPr sz="2700" spc="70" dirty="0">
                <a:latin typeface="Arial"/>
                <a:cs typeface="Arial"/>
              </a:rPr>
              <a:t> </a:t>
            </a:r>
            <a:r>
              <a:rPr sz="2700" spc="125" dirty="0">
                <a:latin typeface="Arial"/>
                <a:cs typeface="Arial"/>
              </a:rPr>
              <a:t>education(Non-Formal)</a:t>
            </a:r>
            <a:endParaRPr sz="2700">
              <a:latin typeface="Arial"/>
              <a:cs typeface="Arial"/>
            </a:endParaRPr>
          </a:p>
          <a:p>
            <a:pPr marL="268605" indent="-256540">
              <a:lnSpc>
                <a:spcPct val="100000"/>
              </a:lnSpc>
              <a:spcBef>
                <a:spcPts val="395"/>
              </a:spcBef>
              <a:buClr>
                <a:srgbClr val="2CA1BE"/>
              </a:buClr>
              <a:buSzPct val="66666"/>
              <a:buChar char=""/>
              <a:tabLst>
                <a:tab pos="268605" algn="l"/>
                <a:tab pos="269240" algn="l"/>
              </a:tabLst>
            </a:pPr>
            <a:r>
              <a:rPr sz="2700" spc="180" dirty="0">
                <a:latin typeface="Arial"/>
                <a:cs typeface="Arial"/>
              </a:rPr>
              <a:t>Nutrition </a:t>
            </a:r>
            <a:r>
              <a:rPr sz="2700" spc="114" dirty="0">
                <a:latin typeface="Arial"/>
                <a:cs typeface="Arial"/>
              </a:rPr>
              <a:t>and </a:t>
            </a:r>
            <a:r>
              <a:rPr sz="2700" spc="100" dirty="0">
                <a:latin typeface="Arial"/>
                <a:cs typeface="Arial"/>
              </a:rPr>
              <a:t>Health</a:t>
            </a:r>
            <a:r>
              <a:rPr sz="2700" spc="-30" dirty="0">
                <a:latin typeface="Arial"/>
                <a:cs typeface="Arial"/>
              </a:rPr>
              <a:t> </a:t>
            </a:r>
            <a:r>
              <a:rPr sz="2700" spc="175" dirty="0">
                <a:latin typeface="Arial"/>
                <a:cs typeface="Arial"/>
              </a:rPr>
              <a:t>information</a:t>
            </a:r>
            <a:endParaRPr sz="2700">
              <a:latin typeface="Arial"/>
              <a:cs typeface="Arial"/>
            </a:endParaRPr>
          </a:p>
        </p:txBody>
      </p:sp>
      <p:sp>
        <p:nvSpPr>
          <p:cNvPr id="3" name="object 3"/>
          <p:cNvSpPr/>
          <p:nvPr/>
        </p:nvSpPr>
        <p:spPr>
          <a:xfrm>
            <a:off x="169163" y="438912"/>
            <a:ext cx="7598664" cy="27218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65834"/>
            <a:ext cx="7712075" cy="1671955"/>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rPr>
              <a:t>	</a:t>
            </a:r>
            <a:r>
              <a:rPr spc="70" dirty="0"/>
              <a:t>Food </a:t>
            </a:r>
            <a:r>
              <a:rPr b="1" spc="-45" dirty="0">
                <a:latin typeface="Arial"/>
                <a:cs typeface="Arial"/>
              </a:rPr>
              <a:t>For </a:t>
            </a:r>
            <a:r>
              <a:rPr spc="80" dirty="0"/>
              <a:t>Work </a:t>
            </a:r>
            <a:r>
              <a:rPr b="1" spc="20" dirty="0">
                <a:latin typeface="Arial"/>
                <a:cs typeface="Arial"/>
              </a:rPr>
              <a:t>Programme</a:t>
            </a:r>
            <a:r>
              <a:rPr spc="20" dirty="0"/>
              <a:t>. </a:t>
            </a:r>
            <a:r>
              <a:rPr spc="70" dirty="0"/>
              <a:t>The </a:t>
            </a:r>
            <a:r>
              <a:rPr spc="160" dirty="0"/>
              <a:t>Introduction  </a:t>
            </a:r>
            <a:r>
              <a:rPr spc="195" dirty="0"/>
              <a:t>of </a:t>
            </a:r>
            <a:r>
              <a:rPr spc="70" dirty="0"/>
              <a:t>Food </a:t>
            </a:r>
            <a:r>
              <a:rPr b="1" spc="55" dirty="0">
                <a:latin typeface="Arial"/>
                <a:cs typeface="Arial"/>
              </a:rPr>
              <a:t>for </a:t>
            </a:r>
            <a:r>
              <a:rPr spc="80" dirty="0"/>
              <a:t>Work </a:t>
            </a:r>
            <a:r>
              <a:rPr spc="114" dirty="0"/>
              <a:t>and </a:t>
            </a:r>
            <a:r>
              <a:rPr spc="140" dirty="0"/>
              <a:t>Amendments. </a:t>
            </a:r>
            <a:r>
              <a:rPr spc="70" dirty="0"/>
              <a:t>The  </a:t>
            </a:r>
            <a:r>
              <a:rPr b="1" spc="-5" dirty="0">
                <a:latin typeface="Arial"/>
                <a:cs typeface="Arial"/>
              </a:rPr>
              <a:t>Program </a:t>
            </a:r>
            <a:r>
              <a:rPr spc="45" dirty="0"/>
              <a:t>was </a:t>
            </a:r>
            <a:r>
              <a:rPr spc="150" dirty="0"/>
              <a:t>introduced </a:t>
            </a:r>
            <a:r>
              <a:rPr spc="170" dirty="0"/>
              <a:t>in </a:t>
            </a:r>
            <a:r>
              <a:rPr spc="265" dirty="0"/>
              <a:t>1977-78 </a:t>
            </a:r>
            <a:r>
              <a:rPr spc="120" dirty="0"/>
              <a:t>by  </a:t>
            </a:r>
            <a:r>
              <a:rPr spc="150" dirty="0"/>
              <a:t>giving </a:t>
            </a:r>
            <a:r>
              <a:rPr spc="185" dirty="0"/>
              <a:t>food </a:t>
            </a:r>
            <a:r>
              <a:rPr spc="125" dirty="0"/>
              <a:t>grains </a:t>
            </a:r>
            <a:r>
              <a:rPr spc="110" dirty="0"/>
              <a:t>instead </a:t>
            </a:r>
            <a:r>
              <a:rPr spc="195" dirty="0"/>
              <a:t>of</a:t>
            </a:r>
            <a:r>
              <a:rPr spc="-120" dirty="0"/>
              <a:t> </a:t>
            </a:r>
            <a:r>
              <a:rPr spc="65" dirty="0"/>
              <a:t>wages.</a:t>
            </a:r>
            <a:endParaRPr sz="1800">
              <a:latin typeface="Arial"/>
              <a:cs typeface="Arial"/>
            </a:endParaRPr>
          </a:p>
        </p:txBody>
      </p:sp>
      <p:sp>
        <p:nvSpPr>
          <p:cNvPr id="3" name="object 3"/>
          <p:cNvSpPr/>
          <p:nvPr/>
        </p:nvSpPr>
        <p:spPr>
          <a:xfrm>
            <a:off x="245363" y="469391"/>
            <a:ext cx="5600700" cy="159410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41449"/>
            <a:ext cx="7520305" cy="3785235"/>
          </a:xfrm>
          <a:prstGeom prst="rect">
            <a:avLst/>
          </a:prstGeom>
        </p:spPr>
        <p:txBody>
          <a:bodyPr vert="horz" wrap="square" lIns="0" tIns="12065" rIns="0" bIns="0" rtlCol="0">
            <a:spAutoFit/>
          </a:bodyPr>
          <a:lstStyle/>
          <a:p>
            <a:pPr marL="268605" marR="197485" indent="-256540">
              <a:lnSpc>
                <a:spcPct val="100000"/>
              </a:lnSpc>
              <a:spcBef>
                <a:spcPts val="95"/>
              </a:spcBef>
              <a:buClr>
                <a:srgbClr val="2CA1BE"/>
              </a:buClr>
              <a:buSzPct val="67500"/>
              <a:buFont typeface="Arial"/>
              <a:buChar char=""/>
              <a:tabLst>
                <a:tab pos="428625" algn="l"/>
                <a:tab pos="429259" algn="l"/>
              </a:tabLst>
            </a:pPr>
            <a:r>
              <a:rPr dirty="0"/>
              <a:t>	</a:t>
            </a:r>
            <a:r>
              <a:rPr sz="4000" spc="225" dirty="0">
                <a:latin typeface="Arial"/>
                <a:cs typeface="Arial"/>
              </a:rPr>
              <a:t>diverting </a:t>
            </a:r>
            <a:r>
              <a:rPr sz="4000" spc="210" dirty="0">
                <a:latin typeface="Arial"/>
                <a:cs typeface="Arial"/>
              </a:rPr>
              <a:t>the </a:t>
            </a:r>
            <a:r>
              <a:rPr sz="4000" spc="185" dirty="0">
                <a:latin typeface="Arial"/>
                <a:cs typeface="Arial"/>
              </a:rPr>
              <a:t>grains </a:t>
            </a:r>
            <a:r>
              <a:rPr sz="4000" spc="300" dirty="0">
                <a:latin typeface="Arial"/>
                <a:cs typeface="Arial"/>
              </a:rPr>
              <a:t>to</a:t>
            </a:r>
            <a:r>
              <a:rPr sz="4000" spc="15" dirty="0">
                <a:latin typeface="Arial"/>
                <a:cs typeface="Arial"/>
              </a:rPr>
              <a:t> </a:t>
            </a:r>
            <a:r>
              <a:rPr sz="4000" spc="190" dirty="0">
                <a:latin typeface="Arial"/>
                <a:cs typeface="Arial"/>
              </a:rPr>
              <a:t>open  </a:t>
            </a:r>
            <a:r>
              <a:rPr sz="4000" spc="235" dirty="0">
                <a:latin typeface="Arial"/>
                <a:cs typeface="Arial"/>
              </a:rPr>
              <a:t>market </a:t>
            </a:r>
            <a:r>
              <a:rPr sz="4000" spc="305" dirty="0">
                <a:latin typeface="Arial"/>
                <a:cs typeface="Arial"/>
              </a:rPr>
              <a:t>to </a:t>
            </a:r>
            <a:r>
              <a:rPr sz="4000" spc="215" dirty="0">
                <a:latin typeface="Arial"/>
                <a:cs typeface="Arial"/>
              </a:rPr>
              <a:t>get </a:t>
            </a:r>
            <a:r>
              <a:rPr sz="4000" spc="225" dirty="0">
                <a:latin typeface="Arial"/>
                <a:cs typeface="Arial"/>
              </a:rPr>
              <a:t>better</a:t>
            </a:r>
            <a:r>
              <a:rPr sz="4000" spc="-195" dirty="0">
                <a:latin typeface="Arial"/>
                <a:cs typeface="Arial"/>
              </a:rPr>
              <a:t> </a:t>
            </a:r>
            <a:r>
              <a:rPr sz="4000" spc="229" dirty="0">
                <a:latin typeface="Arial"/>
                <a:cs typeface="Arial"/>
              </a:rPr>
              <a:t>margin.</a:t>
            </a:r>
            <a:endParaRPr sz="4000">
              <a:latin typeface="Arial"/>
              <a:cs typeface="Arial"/>
            </a:endParaRPr>
          </a:p>
          <a:p>
            <a:pPr marL="268605" marR="5080" indent="-256540">
              <a:lnSpc>
                <a:spcPct val="100000"/>
              </a:lnSpc>
              <a:spcBef>
                <a:spcPts val="409"/>
              </a:spcBef>
              <a:buClr>
                <a:srgbClr val="2CA1BE"/>
              </a:buClr>
              <a:buSzPct val="67500"/>
              <a:buFont typeface="Arial"/>
              <a:buChar char=""/>
              <a:tabLst>
                <a:tab pos="428625" algn="l"/>
                <a:tab pos="429259" algn="l"/>
              </a:tabLst>
            </a:pPr>
            <a:r>
              <a:rPr dirty="0"/>
              <a:t>	</a:t>
            </a:r>
            <a:r>
              <a:rPr sz="4000" spc="190" dirty="0">
                <a:latin typeface="Arial"/>
                <a:cs typeface="Arial"/>
              </a:rPr>
              <a:t>selling </a:t>
            </a:r>
            <a:r>
              <a:rPr sz="4000" spc="260" dirty="0">
                <a:latin typeface="Arial"/>
                <a:cs typeface="Arial"/>
              </a:rPr>
              <a:t>poor </a:t>
            </a:r>
            <a:r>
              <a:rPr sz="4000" spc="215" dirty="0">
                <a:latin typeface="Arial"/>
                <a:cs typeface="Arial"/>
              </a:rPr>
              <a:t>quality </a:t>
            </a:r>
            <a:r>
              <a:rPr sz="4000" spc="185" dirty="0">
                <a:latin typeface="Arial"/>
                <a:cs typeface="Arial"/>
              </a:rPr>
              <a:t>grains</a:t>
            </a:r>
            <a:r>
              <a:rPr sz="4000" spc="-30" dirty="0">
                <a:latin typeface="Arial"/>
                <a:cs typeface="Arial"/>
              </a:rPr>
              <a:t> </a:t>
            </a:r>
            <a:r>
              <a:rPr sz="4000" spc="175" dirty="0">
                <a:latin typeface="Arial"/>
                <a:cs typeface="Arial"/>
              </a:rPr>
              <a:t>at  </a:t>
            </a:r>
            <a:r>
              <a:rPr sz="4000" spc="229" dirty="0">
                <a:latin typeface="Arial"/>
                <a:cs typeface="Arial"/>
              </a:rPr>
              <a:t>ration</a:t>
            </a:r>
            <a:r>
              <a:rPr sz="4000" spc="175" dirty="0">
                <a:latin typeface="Arial"/>
                <a:cs typeface="Arial"/>
              </a:rPr>
              <a:t> </a:t>
            </a:r>
            <a:r>
              <a:rPr sz="4000" spc="165" dirty="0">
                <a:latin typeface="Arial"/>
                <a:cs typeface="Arial"/>
              </a:rPr>
              <a:t>shops.</a:t>
            </a:r>
            <a:endParaRPr sz="4000">
              <a:latin typeface="Arial"/>
              <a:cs typeface="Arial"/>
            </a:endParaRPr>
          </a:p>
          <a:p>
            <a:pPr marL="268605" marR="1348105" indent="-256540">
              <a:lnSpc>
                <a:spcPct val="100000"/>
              </a:lnSpc>
              <a:spcBef>
                <a:spcPts val="400"/>
              </a:spcBef>
              <a:buClr>
                <a:srgbClr val="2CA1BE"/>
              </a:buClr>
              <a:buSzPct val="67500"/>
              <a:buChar char=""/>
              <a:tabLst>
                <a:tab pos="269240" algn="l"/>
              </a:tabLst>
            </a:pPr>
            <a:r>
              <a:rPr sz="4000" spc="210" dirty="0">
                <a:latin typeface="Arial"/>
                <a:cs typeface="Arial"/>
              </a:rPr>
              <a:t>irregular </a:t>
            </a:r>
            <a:r>
              <a:rPr sz="4000" spc="220" dirty="0">
                <a:latin typeface="Arial"/>
                <a:cs typeface="Arial"/>
              </a:rPr>
              <a:t>opening </a:t>
            </a:r>
            <a:r>
              <a:rPr sz="4000" spc="290" dirty="0">
                <a:latin typeface="Arial"/>
                <a:cs typeface="Arial"/>
              </a:rPr>
              <a:t>of </a:t>
            </a:r>
            <a:r>
              <a:rPr sz="4000" spc="70" dirty="0">
                <a:latin typeface="Arial"/>
                <a:cs typeface="Arial"/>
              </a:rPr>
              <a:t>the  </a:t>
            </a:r>
            <a:r>
              <a:rPr sz="4000" spc="165" dirty="0">
                <a:latin typeface="Arial"/>
                <a:cs typeface="Arial"/>
              </a:rPr>
              <a:t>shops.</a:t>
            </a:r>
            <a:endParaRPr sz="4000">
              <a:latin typeface="Arial"/>
              <a:cs typeface="Arial"/>
            </a:endParaRPr>
          </a:p>
        </p:txBody>
      </p:sp>
      <p:sp>
        <p:nvSpPr>
          <p:cNvPr id="3" name="object 3"/>
          <p:cNvSpPr/>
          <p:nvPr/>
        </p:nvSpPr>
        <p:spPr>
          <a:xfrm>
            <a:off x="245363" y="416051"/>
            <a:ext cx="8080248" cy="10302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834"/>
            <a:ext cx="7952740" cy="3368675"/>
          </a:xfrm>
          <a:prstGeom prst="rect">
            <a:avLst/>
          </a:prstGeom>
        </p:spPr>
        <p:txBody>
          <a:bodyPr vert="horz" wrap="square" lIns="0" tIns="12700" rIns="0" bIns="0" rtlCol="0">
            <a:spAutoFit/>
          </a:bodyPr>
          <a:lstStyle/>
          <a:p>
            <a:pPr marL="268605" marR="5080" indent="-256540">
              <a:lnSpc>
                <a:spcPct val="100000"/>
              </a:lnSpc>
              <a:spcBef>
                <a:spcPts val="100"/>
              </a:spcBef>
              <a:buClr>
                <a:srgbClr val="2CA1BE"/>
              </a:buClr>
              <a:buSzPct val="66666"/>
              <a:buFont typeface="Arial"/>
              <a:buChar char=""/>
              <a:tabLst>
                <a:tab pos="376555" algn="l"/>
                <a:tab pos="377190" algn="l"/>
              </a:tabLst>
            </a:pPr>
            <a:r>
              <a:rPr dirty="0"/>
              <a:t>	</a:t>
            </a:r>
            <a:r>
              <a:rPr sz="2700" spc="70" dirty="0">
                <a:latin typeface="Arial"/>
                <a:cs typeface="Arial"/>
              </a:rPr>
              <a:t>The </a:t>
            </a:r>
            <a:r>
              <a:rPr sz="2700" spc="105" dirty="0">
                <a:latin typeface="Arial"/>
                <a:cs typeface="Arial"/>
              </a:rPr>
              <a:t>cooperative </a:t>
            </a:r>
            <a:r>
              <a:rPr sz="2700" spc="90" dirty="0">
                <a:latin typeface="Arial"/>
                <a:cs typeface="Arial"/>
              </a:rPr>
              <a:t>societies </a:t>
            </a:r>
            <a:r>
              <a:rPr sz="2700" spc="95" dirty="0">
                <a:latin typeface="Arial"/>
                <a:cs typeface="Arial"/>
              </a:rPr>
              <a:t>set </a:t>
            </a:r>
            <a:r>
              <a:rPr sz="2700" spc="185" dirty="0">
                <a:latin typeface="Arial"/>
                <a:cs typeface="Arial"/>
              </a:rPr>
              <a:t>up </a:t>
            </a:r>
            <a:r>
              <a:rPr sz="2700" spc="114" dirty="0">
                <a:latin typeface="Arial"/>
                <a:cs typeface="Arial"/>
              </a:rPr>
              <a:t>shops </a:t>
            </a:r>
            <a:r>
              <a:rPr sz="2700" spc="204" dirty="0">
                <a:latin typeface="Arial"/>
                <a:cs typeface="Arial"/>
              </a:rPr>
              <a:t>to</a:t>
            </a:r>
            <a:r>
              <a:rPr sz="2700" spc="-10" dirty="0">
                <a:latin typeface="Arial"/>
                <a:cs typeface="Arial"/>
              </a:rPr>
              <a:t> </a:t>
            </a:r>
            <a:r>
              <a:rPr sz="2700" spc="95" dirty="0">
                <a:latin typeface="Arial"/>
                <a:cs typeface="Arial"/>
              </a:rPr>
              <a:t>sell  </a:t>
            </a:r>
            <a:r>
              <a:rPr sz="2700" spc="150" dirty="0">
                <a:latin typeface="Arial"/>
                <a:cs typeface="Arial"/>
              </a:rPr>
              <a:t>low </a:t>
            </a:r>
            <a:r>
              <a:rPr sz="2700" spc="130" dirty="0">
                <a:latin typeface="Arial"/>
                <a:cs typeface="Arial"/>
              </a:rPr>
              <a:t>priced </a:t>
            </a:r>
            <a:r>
              <a:rPr sz="2700" spc="140" dirty="0">
                <a:latin typeface="Arial"/>
                <a:cs typeface="Arial"/>
              </a:rPr>
              <a:t>goods </a:t>
            </a:r>
            <a:r>
              <a:rPr sz="2700" spc="204" dirty="0">
                <a:latin typeface="Arial"/>
                <a:cs typeface="Arial"/>
              </a:rPr>
              <a:t>to </a:t>
            </a:r>
            <a:r>
              <a:rPr sz="2700" spc="175" dirty="0">
                <a:latin typeface="Arial"/>
                <a:cs typeface="Arial"/>
              </a:rPr>
              <a:t>poor </a:t>
            </a:r>
            <a:r>
              <a:rPr sz="2700" spc="114" dirty="0">
                <a:latin typeface="Arial"/>
                <a:cs typeface="Arial"/>
              </a:rPr>
              <a:t>people. </a:t>
            </a:r>
            <a:r>
              <a:rPr sz="2700" spc="45" dirty="0">
                <a:latin typeface="Arial"/>
                <a:cs typeface="Arial"/>
              </a:rPr>
              <a:t>For  </a:t>
            </a:r>
            <a:r>
              <a:rPr sz="2700" spc="125" dirty="0">
                <a:latin typeface="Arial"/>
                <a:cs typeface="Arial"/>
              </a:rPr>
              <a:t>example, </a:t>
            </a:r>
            <a:r>
              <a:rPr sz="2700" spc="190" dirty="0">
                <a:latin typeface="Arial"/>
                <a:cs typeface="Arial"/>
              </a:rPr>
              <a:t>out </a:t>
            </a:r>
            <a:r>
              <a:rPr sz="2700" spc="195" dirty="0">
                <a:latin typeface="Arial"/>
                <a:cs typeface="Arial"/>
              </a:rPr>
              <a:t>of </a:t>
            </a:r>
            <a:r>
              <a:rPr sz="2700" spc="110" dirty="0">
                <a:latin typeface="Arial"/>
                <a:cs typeface="Arial"/>
              </a:rPr>
              <a:t>all </a:t>
            </a:r>
            <a:r>
              <a:rPr sz="2700" spc="150" dirty="0">
                <a:latin typeface="Arial"/>
                <a:cs typeface="Arial"/>
              </a:rPr>
              <a:t>fair </a:t>
            </a:r>
            <a:r>
              <a:rPr sz="2700" spc="114" dirty="0">
                <a:latin typeface="Arial"/>
                <a:cs typeface="Arial"/>
              </a:rPr>
              <a:t>price shops </a:t>
            </a:r>
            <a:r>
              <a:rPr sz="2700" spc="175" dirty="0">
                <a:latin typeface="Arial"/>
                <a:cs typeface="Arial"/>
              </a:rPr>
              <a:t>running</a:t>
            </a:r>
            <a:r>
              <a:rPr sz="2700" spc="-295" dirty="0">
                <a:latin typeface="Arial"/>
                <a:cs typeface="Arial"/>
              </a:rPr>
              <a:t> </a:t>
            </a:r>
            <a:r>
              <a:rPr sz="2700" spc="170" dirty="0">
                <a:latin typeface="Arial"/>
                <a:cs typeface="Arial"/>
              </a:rPr>
              <a:t>in  </a:t>
            </a:r>
            <a:r>
              <a:rPr sz="2700" spc="130" dirty="0">
                <a:latin typeface="Arial"/>
                <a:cs typeface="Arial"/>
              </a:rPr>
              <a:t>Tamil </a:t>
            </a:r>
            <a:r>
              <a:rPr sz="2700" spc="100" dirty="0">
                <a:latin typeface="Arial"/>
                <a:cs typeface="Arial"/>
              </a:rPr>
              <a:t>Nadu, </a:t>
            </a:r>
            <a:r>
              <a:rPr sz="2700" spc="145" dirty="0">
                <a:latin typeface="Arial"/>
                <a:cs typeface="Arial"/>
              </a:rPr>
              <a:t>around </a:t>
            </a:r>
            <a:r>
              <a:rPr sz="2700" spc="200" dirty="0">
                <a:latin typeface="Arial"/>
                <a:cs typeface="Arial"/>
              </a:rPr>
              <a:t>94 </a:t>
            </a:r>
            <a:r>
              <a:rPr sz="2700" spc="130" dirty="0">
                <a:latin typeface="Arial"/>
                <a:cs typeface="Arial"/>
              </a:rPr>
              <a:t>per </a:t>
            </a:r>
            <a:r>
              <a:rPr sz="2700" spc="110" dirty="0">
                <a:latin typeface="Arial"/>
                <a:cs typeface="Arial"/>
              </a:rPr>
              <a:t>cent </a:t>
            </a:r>
            <a:r>
              <a:rPr sz="2700" spc="60" dirty="0">
                <a:latin typeface="Arial"/>
                <a:cs typeface="Arial"/>
              </a:rPr>
              <a:t>are </a:t>
            </a:r>
            <a:r>
              <a:rPr sz="2700" spc="140" dirty="0">
                <a:latin typeface="Arial"/>
                <a:cs typeface="Arial"/>
              </a:rPr>
              <a:t>being </a:t>
            </a:r>
            <a:r>
              <a:rPr sz="2700" spc="175" dirty="0">
                <a:latin typeface="Arial"/>
                <a:cs typeface="Arial"/>
              </a:rPr>
              <a:t>run  </a:t>
            </a:r>
            <a:r>
              <a:rPr sz="2700" spc="125" dirty="0">
                <a:latin typeface="Arial"/>
                <a:cs typeface="Arial"/>
              </a:rPr>
              <a:t>by </a:t>
            </a:r>
            <a:r>
              <a:rPr sz="2700" spc="140" dirty="0">
                <a:latin typeface="Arial"/>
                <a:cs typeface="Arial"/>
              </a:rPr>
              <a:t>the</a:t>
            </a:r>
            <a:r>
              <a:rPr sz="2700" spc="65" dirty="0">
                <a:latin typeface="Arial"/>
                <a:cs typeface="Arial"/>
              </a:rPr>
              <a:t> </a:t>
            </a:r>
            <a:r>
              <a:rPr sz="2700" spc="100" dirty="0">
                <a:latin typeface="Arial"/>
                <a:cs typeface="Arial"/>
              </a:rPr>
              <a:t>cooperatives.</a:t>
            </a:r>
            <a:endParaRPr sz="2700">
              <a:latin typeface="Arial"/>
              <a:cs typeface="Arial"/>
            </a:endParaRPr>
          </a:p>
          <a:p>
            <a:pPr marL="268605" marR="160655" indent="-256540">
              <a:lnSpc>
                <a:spcPct val="100000"/>
              </a:lnSpc>
              <a:spcBef>
                <a:spcPts val="400"/>
              </a:spcBef>
              <a:buClr>
                <a:srgbClr val="2CA1BE"/>
              </a:buClr>
              <a:buSzPct val="66666"/>
              <a:buChar char=""/>
              <a:tabLst>
                <a:tab pos="268605" algn="l"/>
                <a:tab pos="269240" algn="l"/>
              </a:tabLst>
            </a:pPr>
            <a:r>
              <a:rPr sz="2700" spc="95" dirty="0">
                <a:latin typeface="Arial"/>
                <a:cs typeface="Arial"/>
              </a:rPr>
              <a:t>Similarly In </a:t>
            </a:r>
            <a:r>
              <a:rPr sz="2700" spc="114" dirty="0">
                <a:latin typeface="Arial"/>
                <a:cs typeface="Arial"/>
              </a:rPr>
              <a:t>Delhi, </a:t>
            </a:r>
            <a:r>
              <a:rPr sz="2700" spc="140" dirty="0">
                <a:latin typeface="Arial"/>
                <a:cs typeface="Arial"/>
              </a:rPr>
              <a:t>Mother </a:t>
            </a:r>
            <a:r>
              <a:rPr sz="2700" spc="95" dirty="0">
                <a:latin typeface="Arial"/>
                <a:cs typeface="Arial"/>
              </a:rPr>
              <a:t>Dairy, </a:t>
            </a:r>
            <a:r>
              <a:rPr sz="2700" spc="170" dirty="0">
                <a:latin typeface="Arial"/>
                <a:cs typeface="Arial"/>
              </a:rPr>
              <a:t>Amul </a:t>
            </a:r>
            <a:r>
              <a:rPr sz="2700" spc="95" dirty="0">
                <a:latin typeface="Arial"/>
                <a:cs typeface="Arial"/>
              </a:rPr>
              <a:t>is  </a:t>
            </a:r>
            <a:r>
              <a:rPr sz="2700" spc="130" dirty="0">
                <a:latin typeface="Arial"/>
                <a:cs typeface="Arial"/>
              </a:rPr>
              <a:t>another </a:t>
            </a:r>
            <a:r>
              <a:rPr sz="2700" spc="45" dirty="0">
                <a:latin typeface="Arial"/>
                <a:cs typeface="Arial"/>
              </a:rPr>
              <a:t>success </a:t>
            </a:r>
            <a:r>
              <a:rPr sz="2700" spc="140" dirty="0">
                <a:latin typeface="Arial"/>
                <a:cs typeface="Arial"/>
              </a:rPr>
              <a:t>story </a:t>
            </a:r>
            <a:r>
              <a:rPr sz="2700" spc="195" dirty="0">
                <a:latin typeface="Arial"/>
                <a:cs typeface="Arial"/>
              </a:rPr>
              <a:t>of </a:t>
            </a:r>
            <a:r>
              <a:rPr sz="2700" spc="95" dirty="0">
                <a:latin typeface="Arial"/>
                <a:cs typeface="Arial"/>
              </a:rPr>
              <a:t>cooperatives </a:t>
            </a:r>
            <a:r>
              <a:rPr sz="2700" spc="170" dirty="0">
                <a:latin typeface="Arial"/>
                <a:cs typeface="Arial"/>
              </a:rPr>
              <a:t>in</a:t>
            </a:r>
            <a:r>
              <a:rPr sz="2700" spc="-20" dirty="0">
                <a:latin typeface="Arial"/>
                <a:cs typeface="Arial"/>
              </a:rPr>
              <a:t> </a:t>
            </a:r>
            <a:r>
              <a:rPr sz="2700" spc="215" dirty="0">
                <a:latin typeface="Arial"/>
                <a:cs typeface="Arial"/>
              </a:rPr>
              <a:t>milk  </a:t>
            </a:r>
            <a:r>
              <a:rPr sz="2700" spc="114" dirty="0">
                <a:latin typeface="Arial"/>
                <a:cs typeface="Arial"/>
              </a:rPr>
              <a:t>and </a:t>
            </a:r>
            <a:r>
              <a:rPr sz="2700" spc="210" dirty="0">
                <a:latin typeface="Arial"/>
                <a:cs typeface="Arial"/>
              </a:rPr>
              <a:t>milk </a:t>
            </a:r>
            <a:r>
              <a:rPr sz="2700" spc="150" dirty="0">
                <a:latin typeface="Arial"/>
                <a:cs typeface="Arial"/>
              </a:rPr>
              <a:t>products </a:t>
            </a:r>
            <a:r>
              <a:rPr sz="2700" spc="215" dirty="0">
                <a:latin typeface="Arial"/>
                <a:cs typeface="Arial"/>
              </a:rPr>
              <a:t>from</a:t>
            </a:r>
            <a:r>
              <a:rPr sz="2700" spc="-95" dirty="0">
                <a:latin typeface="Arial"/>
                <a:cs typeface="Arial"/>
              </a:rPr>
              <a:t> </a:t>
            </a:r>
            <a:r>
              <a:rPr sz="2700" spc="95" dirty="0">
                <a:latin typeface="Arial"/>
                <a:cs typeface="Arial"/>
              </a:rPr>
              <a:t>Gujarat</a:t>
            </a:r>
            <a:endParaRPr sz="2700">
              <a:latin typeface="Arial"/>
              <a:cs typeface="Arial"/>
            </a:endParaRPr>
          </a:p>
        </p:txBody>
      </p:sp>
      <p:sp>
        <p:nvSpPr>
          <p:cNvPr id="3" name="object 3"/>
          <p:cNvSpPr/>
          <p:nvPr/>
        </p:nvSpPr>
        <p:spPr>
          <a:xfrm>
            <a:off x="635508" y="12191"/>
            <a:ext cx="8400288" cy="159410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441401"/>
            <a:ext cx="7844790" cy="2545715"/>
          </a:xfrm>
          <a:prstGeom prst="rect">
            <a:avLst/>
          </a:prstGeom>
        </p:spPr>
        <p:txBody>
          <a:bodyPr vert="horz" wrap="square" lIns="0" tIns="12700" rIns="0" bIns="0" rtlCol="0">
            <a:spAutoFit/>
          </a:bodyPr>
          <a:lstStyle/>
          <a:p>
            <a:pPr marL="268605" marR="283210" indent="-256540">
              <a:lnSpc>
                <a:spcPct val="100000"/>
              </a:lnSpc>
              <a:spcBef>
                <a:spcPts val="100"/>
              </a:spcBef>
              <a:buClr>
                <a:srgbClr val="2CA1BE"/>
              </a:buClr>
              <a:buSzPct val="66666"/>
              <a:buChar char=""/>
              <a:tabLst>
                <a:tab pos="268605" algn="l"/>
                <a:tab pos="269240" algn="l"/>
              </a:tabLst>
            </a:pPr>
            <a:r>
              <a:rPr spc="95" dirty="0"/>
              <a:t>Similarly, </a:t>
            </a:r>
            <a:r>
              <a:rPr spc="175" dirty="0"/>
              <a:t>in </a:t>
            </a:r>
            <a:r>
              <a:rPr spc="95" dirty="0"/>
              <a:t>Maharashtra, </a:t>
            </a:r>
            <a:r>
              <a:rPr spc="80" dirty="0"/>
              <a:t>Academy </a:t>
            </a:r>
            <a:r>
              <a:rPr spc="195" dirty="0"/>
              <a:t>of  </a:t>
            </a:r>
            <a:r>
              <a:rPr spc="114" dirty="0"/>
              <a:t>Development </a:t>
            </a:r>
            <a:r>
              <a:rPr spc="5" dirty="0"/>
              <a:t>Science </a:t>
            </a:r>
            <a:r>
              <a:rPr spc="-55" dirty="0"/>
              <a:t>(ADS) </a:t>
            </a:r>
            <a:r>
              <a:rPr spc="60" dirty="0"/>
              <a:t>has </a:t>
            </a:r>
            <a:r>
              <a:rPr spc="135" dirty="0"/>
              <a:t>facilitated </a:t>
            </a:r>
            <a:r>
              <a:rPr spc="-15" dirty="0"/>
              <a:t>a  </a:t>
            </a:r>
            <a:r>
              <a:rPr spc="160" dirty="0"/>
              <a:t>network </a:t>
            </a:r>
            <a:r>
              <a:rPr spc="195" dirty="0"/>
              <a:t>of </a:t>
            </a:r>
            <a:r>
              <a:rPr spc="-25" dirty="0"/>
              <a:t>NGOs </a:t>
            </a:r>
            <a:r>
              <a:rPr spc="200" dirty="0"/>
              <a:t>for </a:t>
            </a:r>
            <a:r>
              <a:rPr spc="155" dirty="0"/>
              <a:t>setting </a:t>
            </a:r>
            <a:r>
              <a:rPr spc="185" dirty="0"/>
              <a:t>up </a:t>
            </a:r>
            <a:r>
              <a:rPr spc="145" dirty="0"/>
              <a:t>grain</a:t>
            </a:r>
            <a:r>
              <a:rPr spc="-250" dirty="0"/>
              <a:t> </a:t>
            </a:r>
            <a:r>
              <a:rPr spc="120" dirty="0"/>
              <a:t>banks  </a:t>
            </a:r>
            <a:r>
              <a:rPr spc="170" dirty="0"/>
              <a:t>in </a:t>
            </a:r>
            <a:r>
              <a:rPr spc="160" dirty="0"/>
              <a:t>different</a:t>
            </a:r>
            <a:r>
              <a:rPr spc="-15" dirty="0"/>
              <a:t> </a:t>
            </a:r>
            <a:r>
              <a:rPr spc="120" dirty="0"/>
              <a:t>regions.</a:t>
            </a:r>
          </a:p>
          <a:p>
            <a:pPr marL="268605" marR="5080" indent="-256540">
              <a:lnSpc>
                <a:spcPct val="100000"/>
              </a:lnSpc>
              <a:spcBef>
                <a:spcPts val="400"/>
              </a:spcBef>
              <a:buClr>
                <a:srgbClr val="2CA1BE"/>
              </a:buClr>
              <a:buSzPct val="66666"/>
              <a:buFont typeface="Arial"/>
              <a:buChar char=""/>
              <a:tabLst>
                <a:tab pos="376555" algn="l"/>
                <a:tab pos="377190" algn="l"/>
              </a:tabLst>
            </a:pPr>
            <a:r>
              <a:rPr dirty="0"/>
              <a:t>	</a:t>
            </a:r>
            <a:r>
              <a:rPr spc="-70" dirty="0"/>
              <a:t>ADS </a:t>
            </a:r>
            <a:r>
              <a:rPr spc="100" dirty="0"/>
              <a:t>organises </a:t>
            </a:r>
            <a:r>
              <a:rPr spc="165" dirty="0"/>
              <a:t>training </a:t>
            </a:r>
            <a:r>
              <a:rPr spc="114" dirty="0"/>
              <a:t>and </a:t>
            </a:r>
            <a:r>
              <a:rPr spc="85" dirty="0"/>
              <a:t>capacity </a:t>
            </a:r>
            <a:r>
              <a:rPr spc="180" dirty="0"/>
              <a:t>building  </a:t>
            </a:r>
            <a:r>
              <a:rPr spc="145" dirty="0"/>
              <a:t>programmes </a:t>
            </a:r>
            <a:r>
              <a:rPr spc="160" dirty="0"/>
              <a:t>on </a:t>
            </a:r>
            <a:r>
              <a:rPr spc="185" dirty="0"/>
              <a:t>food </a:t>
            </a:r>
            <a:r>
              <a:rPr spc="110" dirty="0"/>
              <a:t>security </a:t>
            </a:r>
            <a:r>
              <a:rPr spc="200" dirty="0"/>
              <a:t>for</a:t>
            </a:r>
            <a:r>
              <a:rPr spc="-114" dirty="0"/>
              <a:t> </a:t>
            </a:r>
            <a:r>
              <a:rPr dirty="0"/>
              <a:t>NGOs.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61844" y="3086087"/>
            <a:ext cx="3977640" cy="8253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15542"/>
            <a:ext cx="6852284" cy="2798445"/>
          </a:xfrm>
          <a:prstGeom prst="rect">
            <a:avLst/>
          </a:prstGeom>
        </p:spPr>
        <p:txBody>
          <a:bodyPr vert="horz" wrap="square" lIns="0" tIns="62865" rIns="0" bIns="0" rtlCol="0">
            <a:spAutoFit/>
          </a:bodyPr>
          <a:lstStyle/>
          <a:p>
            <a:pPr marL="12700">
              <a:lnSpc>
                <a:spcPct val="100000"/>
              </a:lnSpc>
              <a:spcBef>
                <a:spcPts val="495"/>
              </a:spcBef>
            </a:pPr>
            <a:r>
              <a:rPr sz="2700" spc="75" dirty="0">
                <a:latin typeface="Arial"/>
                <a:cs typeface="Arial"/>
              </a:rPr>
              <a:t>Worst </a:t>
            </a:r>
            <a:r>
              <a:rPr sz="2700" spc="140" dirty="0">
                <a:latin typeface="Arial"/>
                <a:cs typeface="Arial"/>
              </a:rPr>
              <a:t>affection </a:t>
            </a:r>
            <a:r>
              <a:rPr sz="2700" spc="155" dirty="0">
                <a:latin typeface="Arial"/>
                <a:cs typeface="Arial"/>
              </a:rPr>
              <a:t>groups </a:t>
            </a:r>
            <a:r>
              <a:rPr sz="2700" spc="170" dirty="0">
                <a:latin typeface="Arial"/>
                <a:cs typeface="Arial"/>
              </a:rPr>
              <a:t>in </a:t>
            </a:r>
            <a:r>
              <a:rPr sz="2700" spc="145" dirty="0">
                <a:latin typeface="Arial"/>
                <a:cs typeface="Arial"/>
              </a:rPr>
              <a:t>rural </a:t>
            </a:r>
            <a:r>
              <a:rPr sz="2700" spc="35" dirty="0">
                <a:latin typeface="Arial"/>
                <a:cs typeface="Arial"/>
              </a:rPr>
              <a:t>areas</a:t>
            </a:r>
            <a:r>
              <a:rPr sz="2700" spc="-145" dirty="0">
                <a:latin typeface="Arial"/>
                <a:cs typeface="Arial"/>
              </a:rPr>
              <a:t> </a:t>
            </a:r>
            <a:r>
              <a:rPr sz="2700" spc="70" dirty="0">
                <a:latin typeface="Arial"/>
                <a:cs typeface="Arial"/>
              </a:rPr>
              <a:t>are:</a:t>
            </a:r>
            <a:endParaRPr sz="2700">
              <a:latin typeface="Arial"/>
              <a:cs typeface="Arial"/>
            </a:endParaRPr>
          </a:p>
          <a:p>
            <a:pPr marL="378460" indent="-256540">
              <a:lnSpc>
                <a:spcPct val="100000"/>
              </a:lnSpc>
              <a:spcBef>
                <a:spcPts val="395"/>
              </a:spcBef>
              <a:buClr>
                <a:srgbClr val="2CA1BE"/>
              </a:buClr>
              <a:buSzPct val="66666"/>
              <a:buChar char=""/>
              <a:tabLst>
                <a:tab pos="377825" algn="l"/>
                <a:tab pos="378460" algn="l"/>
              </a:tabLst>
            </a:pPr>
            <a:r>
              <a:rPr sz="2700" spc="60" dirty="0">
                <a:latin typeface="Arial"/>
                <a:cs typeface="Arial"/>
              </a:rPr>
              <a:t>Landless</a:t>
            </a:r>
            <a:r>
              <a:rPr sz="2700" spc="75" dirty="0">
                <a:latin typeface="Arial"/>
                <a:cs typeface="Arial"/>
              </a:rPr>
              <a:t> </a:t>
            </a:r>
            <a:r>
              <a:rPr sz="2700" spc="114" dirty="0">
                <a:latin typeface="Arial"/>
                <a:cs typeface="Arial"/>
              </a:rPr>
              <a:t>people</a:t>
            </a:r>
            <a:endParaRPr sz="2700">
              <a:latin typeface="Arial"/>
              <a:cs typeface="Arial"/>
            </a:endParaRPr>
          </a:p>
          <a:p>
            <a:pPr marL="378460" indent="-256540">
              <a:lnSpc>
                <a:spcPct val="100000"/>
              </a:lnSpc>
              <a:spcBef>
                <a:spcPts val="400"/>
              </a:spcBef>
              <a:buClr>
                <a:srgbClr val="2CA1BE"/>
              </a:buClr>
              <a:buSzPct val="66666"/>
              <a:buChar char=""/>
              <a:tabLst>
                <a:tab pos="377825" algn="l"/>
                <a:tab pos="378460" algn="l"/>
              </a:tabLst>
            </a:pPr>
            <a:r>
              <a:rPr sz="2700" spc="135" dirty="0">
                <a:latin typeface="Arial"/>
                <a:cs typeface="Arial"/>
              </a:rPr>
              <a:t>Traditional</a:t>
            </a:r>
            <a:r>
              <a:rPr sz="2700" spc="80" dirty="0">
                <a:latin typeface="Arial"/>
                <a:cs typeface="Arial"/>
              </a:rPr>
              <a:t> </a:t>
            </a:r>
            <a:r>
              <a:rPr sz="2700" spc="100" dirty="0">
                <a:latin typeface="Arial"/>
                <a:cs typeface="Arial"/>
              </a:rPr>
              <a:t>artisans</a:t>
            </a:r>
            <a:endParaRPr sz="2700">
              <a:latin typeface="Arial"/>
              <a:cs typeface="Arial"/>
            </a:endParaRPr>
          </a:p>
          <a:p>
            <a:pPr marL="378460" indent="-256540">
              <a:lnSpc>
                <a:spcPct val="100000"/>
              </a:lnSpc>
              <a:spcBef>
                <a:spcPts val="405"/>
              </a:spcBef>
              <a:buClr>
                <a:srgbClr val="2CA1BE"/>
              </a:buClr>
              <a:buSzPct val="66666"/>
              <a:buChar char=""/>
              <a:tabLst>
                <a:tab pos="377825" algn="l"/>
                <a:tab pos="378460" algn="l"/>
              </a:tabLst>
            </a:pPr>
            <a:r>
              <a:rPr sz="2700" spc="135" dirty="0">
                <a:latin typeface="Arial"/>
                <a:cs typeface="Arial"/>
              </a:rPr>
              <a:t>Traditional </a:t>
            </a:r>
            <a:r>
              <a:rPr sz="2700" spc="60" dirty="0">
                <a:latin typeface="Arial"/>
                <a:cs typeface="Arial"/>
              </a:rPr>
              <a:t>services</a:t>
            </a:r>
            <a:r>
              <a:rPr sz="2700" spc="45" dirty="0">
                <a:latin typeface="Arial"/>
                <a:cs typeface="Arial"/>
              </a:rPr>
              <a:t> </a:t>
            </a:r>
            <a:r>
              <a:rPr sz="2700" spc="130" dirty="0">
                <a:latin typeface="Arial"/>
                <a:cs typeface="Arial"/>
              </a:rPr>
              <a:t>providers</a:t>
            </a:r>
            <a:endParaRPr sz="2700">
              <a:latin typeface="Arial"/>
              <a:cs typeface="Arial"/>
            </a:endParaRPr>
          </a:p>
          <a:p>
            <a:pPr marL="378460" indent="-256540">
              <a:lnSpc>
                <a:spcPct val="100000"/>
              </a:lnSpc>
              <a:spcBef>
                <a:spcPts val="400"/>
              </a:spcBef>
              <a:buClr>
                <a:srgbClr val="2CA1BE"/>
              </a:buClr>
              <a:buSzPct val="66666"/>
              <a:buChar char=""/>
              <a:tabLst>
                <a:tab pos="377825" algn="l"/>
                <a:tab pos="378460" algn="l"/>
              </a:tabLst>
            </a:pPr>
            <a:r>
              <a:rPr sz="2700" spc="50" dirty="0">
                <a:latin typeface="Arial"/>
                <a:cs typeface="Arial"/>
              </a:rPr>
              <a:t>Petty </a:t>
            </a:r>
            <a:r>
              <a:rPr sz="2700" spc="165" dirty="0">
                <a:latin typeface="Arial"/>
                <a:cs typeface="Arial"/>
              </a:rPr>
              <a:t>self-employed</a:t>
            </a:r>
            <a:r>
              <a:rPr sz="2700" spc="120" dirty="0">
                <a:latin typeface="Arial"/>
                <a:cs typeface="Arial"/>
              </a:rPr>
              <a:t> </a:t>
            </a:r>
            <a:r>
              <a:rPr sz="2700" spc="135" dirty="0">
                <a:latin typeface="Arial"/>
                <a:cs typeface="Arial"/>
              </a:rPr>
              <a:t>workers</a:t>
            </a:r>
            <a:endParaRPr sz="2700">
              <a:latin typeface="Arial"/>
              <a:cs typeface="Arial"/>
            </a:endParaRPr>
          </a:p>
          <a:p>
            <a:pPr marL="378460" indent="-256540">
              <a:lnSpc>
                <a:spcPct val="100000"/>
              </a:lnSpc>
              <a:spcBef>
                <a:spcPts val="395"/>
              </a:spcBef>
              <a:buClr>
                <a:srgbClr val="2CA1BE"/>
              </a:buClr>
              <a:buSzPct val="66666"/>
              <a:buChar char=""/>
              <a:tabLst>
                <a:tab pos="377825" algn="l"/>
                <a:tab pos="378460" algn="l"/>
              </a:tabLst>
            </a:pPr>
            <a:r>
              <a:rPr sz="2700" spc="85" dirty="0">
                <a:latin typeface="Arial"/>
                <a:cs typeface="Arial"/>
              </a:rPr>
              <a:t>Homeless, </a:t>
            </a:r>
            <a:r>
              <a:rPr sz="2700" spc="105" dirty="0">
                <a:latin typeface="Arial"/>
                <a:cs typeface="Arial"/>
              </a:rPr>
              <a:t>beggars</a:t>
            </a:r>
            <a:r>
              <a:rPr sz="2700" spc="110" dirty="0">
                <a:latin typeface="Arial"/>
                <a:cs typeface="Arial"/>
              </a:rPr>
              <a:t> </a:t>
            </a:r>
            <a:r>
              <a:rPr sz="2700" spc="90" dirty="0">
                <a:latin typeface="Arial"/>
                <a:cs typeface="Arial"/>
              </a:rPr>
              <a:t>etc.</a:t>
            </a:r>
            <a:endParaRPr sz="2700">
              <a:latin typeface="Arial"/>
              <a:cs typeface="Arial"/>
            </a:endParaRPr>
          </a:p>
        </p:txBody>
      </p:sp>
      <p:sp>
        <p:nvSpPr>
          <p:cNvPr id="3" name="object 3"/>
          <p:cNvSpPr/>
          <p:nvPr/>
        </p:nvSpPr>
        <p:spPr>
          <a:xfrm>
            <a:off x="213359" y="370331"/>
            <a:ext cx="7810500"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15542"/>
            <a:ext cx="7795259" cy="3571240"/>
          </a:xfrm>
          <a:prstGeom prst="rect">
            <a:avLst/>
          </a:prstGeom>
        </p:spPr>
        <p:txBody>
          <a:bodyPr vert="horz" wrap="square" lIns="0" tIns="62865" rIns="0" bIns="0" rtlCol="0">
            <a:spAutoFit/>
          </a:bodyPr>
          <a:lstStyle/>
          <a:p>
            <a:pPr marL="12700">
              <a:lnSpc>
                <a:spcPct val="100000"/>
              </a:lnSpc>
              <a:spcBef>
                <a:spcPts val="495"/>
              </a:spcBef>
            </a:pPr>
            <a:r>
              <a:rPr sz="2700" spc="75" dirty="0">
                <a:latin typeface="Arial"/>
                <a:cs typeface="Arial"/>
              </a:rPr>
              <a:t>Worst </a:t>
            </a:r>
            <a:r>
              <a:rPr sz="2700" spc="135" dirty="0">
                <a:latin typeface="Arial"/>
                <a:cs typeface="Arial"/>
              </a:rPr>
              <a:t>affection </a:t>
            </a:r>
            <a:r>
              <a:rPr sz="2700" spc="155" dirty="0">
                <a:latin typeface="Arial"/>
                <a:cs typeface="Arial"/>
              </a:rPr>
              <a:t>groups </a:t>
            </a:r>
            <a:r>
              <a:rPr sz="2700" spc="170" dirty="0">
                <a:latin typeface="Arial"/>
                <a:cs typeface="Arial"/>
              </a:rPr>
              <a:t>in </a:t>
            </a:r>
            <a:r>
              <a:rPr sz="2700" spc="145" dirty="0">
                <a:latin typeface="Arial"/>
                <a:cs typeface="Arial"/>
              </a:rPr>
              <a:t>urban </a:t>
            </a:r>
            <a:r>
              <a:rPr sz="2700" spc="35" dirty="0">
                <a:latin typeface="Arial"/>
                <a:cs typeface="Arial"/>
              </a:rPr>
              <a:t>areas</a:t>
            </a:r>
            <a:r>
              <a:rPr sz="2700" spc="-125" dirty="0">
                <a:latin typeface="Arial"/>
                <a:cs typeface="Arial"/>
              </a:rPr>
              <a:t> </a:t>
            </a:r>
            <a:r>
              <a:rPr sz="2700" spc="70" dirty="0">
                <a:latin typeface="Arial"/>
                <a:cs typeface="Arial"/>
              </a:rPr>
              <a:t>are:</a:t>
            </a:r>
            <a:endParaRPr sz="2700">
              <a:latin typeface="Arial"/>
              <a:cs typeface="Arial"/>
            </a:endParaRPr>
          </a:p>
          <a:p>
            <a:pPr marL="377825" marR="5080" indent="-256540">
              <a:lnSpc>
                <a:spcPct val="100000"/>
              </a:lnSpc>
              <a:spcBef>
                <a:spcPts val="395"/>
              </a:spcBef>
              <a:buClr>
                <a:srgbClr val="2CA1BE"/>
              </a:buClr>
              <a:buSzPct val="66666"/>
              <a:buChar char=""/>
              <a:tabLst>
                <a:tab pos="377825" algn="l"/>
                <a:tab pos="378460" algn="l"/>
              </a:tabLst>
            </a:pPr>
            <a:r>
              <a:rPr sz="2700" spc="30" dirty="0">
                <a:latin typeface="Arial"/>
                <a:cs typeface="Arial"/>
              </a:rPr>
              <a:t>People </a:t>
            </a:r>
            <a:r>
              <a:rPr sz="2700" spc="125" dirty="0">
                <a:latin typeface="Arial"/>
                <a:cs typeface="Arial"/>
              </a:rPr>
              <a:t>employed </a:t>
            </a:r>
            <a:r>
              <a:rPr sz="2700" spc="170" dirty="0">
                <a:latin typeface="Arial"/>
                <a:cs typeface="Arial"/>
              </a:rPr>
              <a:t>in </a:t>
            </a:r>
            <a:r>
              <a:rPr sz="2700" spc="215" dirty="0">
                <a:latin typeface="Arial"/>
                <a:cs typeface="Arial"/>
              </a:rPr>
              <a:t>ill-paid </a:t>
            </a:r>
            <a:r>
              <a:rPr sz="2700" spc="120" dirty="0">
                <a:latin typeface="Arial"/>
                <a:cs typeface="Arial"/>
              </a:rPr>
              <a:t>occupations</a:t>
            </a:r>
            <a:r>
              <a:rPr sz="2700" spc="-65" dirty="0">
                <a:latin typeface="Arial"/>
                <a:cs typeface="Arial"/>
              </a:rPr>
              <a:t> </a:t>
            </a:r>
            <a:r>
              <a:rPr sz="2700" spc="114" dirty="0">
                <a:latin typeface="Arial"/>
                <a:cs typeface="Arial"/>
              </a:rPr>
              <a:t>and  </a:t>
            </a:r>
            <a:r>
              <a:rPr sz="2700" spc="60" dirty="0">
                <a:latin typeface="Arial"/>
                <a:cs typeface="Arial"/>
              </a:rPr>
              <a:t>casual </a:t>
            </a:r>
            <a:r>
              <a:rPr sz="2700" spc="145" dirty="0">
                <a:latin typeface="Arial"/>
                <a:cs typeface="Arial"/>
              </a:rPr>
              <a:t>labour</a:t>
            </a:r>
            <a:r>
              <a:rPr sz="2700" spc="110" dirty="0">
                <a:latin typeface="Arial"/>
                <a:cs typeface="Arial"/>
              </a:rPr>
              <a:t> </a:t>
            </a:r>
            <a:r>
              <a:rPr sz="2700" spc="150" dirty="0">
                <a:latin typeface="Arial"/>
                <a:cs typeface="Arial"/>
              </a:rPr>
              <a:t>market.</a:t>
            </a:r>
            <a:endParaRPr sz="2700">
              <a:latin typeface="Arial"/>
              <a:cs typeface="Arial"/>
            </a:endParaRPr>
          </a:p>
          <a:p>
            <a:pPr marL="12700" marR="365125">
              <a:lnSpc>
                <a:spcPct val="100000"/>
              </a:lnSpc>
              <a:spcBef>
                <a:spcPts val="400"/>
              </a:spcBef>
            </a:pPr>
            <a:r>
              <a:rPr sz="2700" spc="90" dirty="0">
                <a:latin typeface="Arial"/>
                <a:cs typeface="Arial"/>
              </a:rPr>
              <a:t>social </a:t>
            </a:r>
            <a:r>
              <a:rPr sz="2700" spc="155" dirty="0">
                <a:latin typeface="Arial"/>
                <a:cs typeface="Arial"/>
              </a:rPr>
              <a:t>composition </a:t>
            </a:r>
            <a:r>
              <a:rPr sz="2700" spc="80" dirty="0">
                <a:latin typeface="Arial"/>
                <a:cs typeface="Arial"/>
              </a:rPr>
              <a:t>also </a:t>
            </a:r>
            <a:r>
              <a:rPr sz="2700" spc="85" dirty="0">
                <a:latin typeface="Arial"/>
                <a:cs typeface="Arial"/>
              </a:rPr>
              <a:t>plays </a:t>
            </a:r>
            <a:r>
              <a:rPr sz="2700" spc="75" dirty="0">
                <a:latin typeface="Arial"/>
                <a:cs typeface="Arial"/>
              </a:rPr>
              <a:t>very </a:t>
            </a:r>
            <a:r>
              <a:rPr sz="2700" spc="180" dirty="0">
                <a:latin typeface="Arial"/>
                <a:cs typeface="Arial"/>
              </a:rPr>
              <a:t>important  </a:t>
            </a:r>
            <a:r>
              <a:rPr sz="2700" spc="130" dirty="0">
                <a:latin typeface="Arial"/>
                <a:cs typeface="Arial"/>
              </a:rPr>
              <a:t>role </a:t>
            </a:r>
            <a:r>
              <a:rPr sz="2700" spc="170" dirty="0">
                <a:latin typeface="Arial"/>
                <a:cs typeface="Arial"/>
              </a:rPr>
              <a:t>in </a:t>
            </a:r>
            <a:r>
              <a:rPr sz="2700" spc="185" dirty="0">
                <a:latin typeface="Arial"/>
                <a:cs typeface="Arial"/>
              </a:rPr>
              <a:t>food</a:t>
            </a:r>
            <a:r>
              <a:rPr sz="2700" spc="-20" dirty="0">
                <a:latin typeface="Arial"/>
                <a:cs typeface="Arial"/>
              </a:rPr>
              <a:t> </a:t>
            </a:r>
            <a:r>
              <a:rPr sz="2700" spc="120" dirty="0">
                <a:latin typeface="Arial"/>
                <a:cs typeface="Arial"/>
              </a:rPr>
              <a:t>insecurity:</a:t>
            </a:r>
            <a:endParaRPr sz="2700">
              <a:latin typeface="Arial"/>
              <a:cs typeface="Arial"/>
            </a:endParaRPr>
          </a:p>
          <a:p>
            <a:pPr marL="378460" indent="-256540">
              <a:lnSpc>
                <a:spcPct val="100000"/>
              </a:lnSpc>
              <a:spcBef>
                <a:spcPts val="409"/>
              </a:spcBef>
              <a:buClr>
                <a:srgbClr val="2CA1BE"/>
              </a:buClr>
              <a:buSzPct val="66666"/>
              <a:buChar char=""/>
              <a:tabLst>
                <a:tab pos="377825" algn="l"/>
                <a:tab pos="378460" algn="l"/>
              </a:tabLst>
            </a:pPr>
            <a:r>
              <a:rPr sz="2700" spc="75" dirty="0">
                <a:latin typeface="Arial"/>
                <a:cs typeface="Arial"/>
              </a:rPr>
              <a:t>The </a:t>
            </a:r>
            <a:r>
              <a:rPr sz="2700" spc="-75" dirty="0">
                <a:latin typeface="Arial"/>
                <a:cs typeface="Arial"/>
              </a:rPr>
              <a:t>SCs,</a:t>
            </a:r>
            <a:r>
              <a:rPr sz="2700" spc="85" dirty="0">
                <a:latin typeface="Arial"/>
                <a:cs typeface="Arial"/>
              </a:rPr>
              <a:t> </a:t>
            </a:r>
            <a:r>
              <a:rPr sz="2700" spc="-95" dirty="0">
                <a:latin typeface="Arial"/>
                <a:cs typeface="Arial"/>
              </a:rPr>
              <a:t>STs</a:t>
            </a:r>
            <a:endParaRPr sz="2700">
              <a:latin typeface="Arial"/>
              <a:cs typeface="Arial"/>
            </a:endParaRPr>
          </a:p>
          <a:p>
            <a:pPr marL="377825" marR="704850" indent="-256540">
              <a:lnSpc>
                <a:spcPct val="100000"/>
              </a:lnSpc>
              <a:spcBef>
                <a:spcPts val="395"/>
              </a:spcBef>
              <a:buClr>
                <a:srgbClr val="2CA1BE"/>
              </a:buClr>
              <a:buSzPct val="66666"/>
              <a:buChar char=""/>
              <a:tabLst>
                <a:tab pos="377825" algn="l"/>
                <a:tab pos="378460" algn="l"/>
              </a:tabLst>
            </a:pPr>
            <a:r>
              <a:rPr sz="2700" spc="110" dirty="0">
                <a:latin typeface="Arial"/>
                <a:cs typeface="Arial"/>
              </a:rPr>
              <a:t>some </a:t>
            </a:r>
            <a:r>
              <a:rPr sz="2700" spc="100" dirty="0">
                <a:latin typeface="Arial"/>
                <a:cs typeface="Arial"/>
              </a:rPr>
              <a:t>sections </a:t>
            </a:r>
            <a:r>
              <a:rPr sz="2700" spc="195" dirty="0">
                <a:latin typeface="Arial"/>
                <a:cs typeface="Arial"/>
              </a:rPr>
              <a:t>of </a:t>
            </a:r>
            <a:r>
              <a:rPr sz="2700" spc="140" dirty="0">
                <a:latin typeface="Arial"/>
                <a:cs typeface="Arial"/>
              </a:rPr>
              <a:t>the </a:t>
            </a:r>
            <a:r>
              <a:rPr sz="2700" spc="-80" dirty="0">
                <a:latin typeface="Arial"/>
                <a:cs typeface="Arial"/>
              </a:rPr>
              <a:t>OBCs </a:t>
            </a:r>
            <a:r>
              <a:rPr sz="2700" spc="100" dirty="0">
                <a:latin typeface="Arial"/>
                <a:cs typeface="Arial"/>
              </a:rPr>
              <a:t>(lower </a:t>
            </a:r>
            <a:r>
              <a:rPr sz="2700" spc="50" dirty="0">
                <a:latin typeface="Arial"/>
                <a:cs typeface="Arial"/>
              </a:rPr>
              <a:t>castes  </a:t>
            </a:r>
            <a:r>
              <a:rPr sz="2700" spc="150" dirty="0">
                <a:latin typeface="Arial"/>
                <a:cs typeface="Arial"/>
              </a:rPr>
              <a:t>among</a:t>
            </a:r>
            <a:r>
              <a:rPr sz="2700" spc="95" dirty="0">
                <a:latin typeface="Arial"/>
                <a:cs typeface="Arial"/>
              </a:rPr>
              <a:t> </a:t>
            </a:r>
            <a:r>
              <a:rPr sz="2700" spc="130" dirty="0">
                <a:latin typeface="Arial"/>
                <a:cs typeface="Arial"/>
              </a:rPr>
              <a:t>them)</a:t>
            </a:r>
            <a:endParaRPr sz="27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3810000"/>
            <a:ext cx="8305800" cy="2062480"/>
          </a:xfrm>
          <a:custGeom>
            <a:avLst/>
            <a:gdLst/>
            <a:ahLst/>
            <a:cxnLst/>
            <a:rect l="l" t="t" r="r" b="b"/>
            <a:pathLst>
              <a:path w="8305800" h="2062479">
                <a:moveTo>
                  <a:pt x="8305800" y="0"/>
                </a:moveTo>
                <a:lnTo>
                  <a:pt x="0" y="0"/>
                </a:lnTo>
                <a:lnTo>
                  <a:pt x="0" y="2062099"/>
                </a:lnTo>
                <a:lnTo>
                  <a:pt x="8305800" y="2062099"/>
                </a:lnTo>
                <a:lnTo>
                  <a:pt x="8305800" y="0"/>
                </a:lnTo>
                <a:close/>
              </a:path>
            </a:pathLst>
          </a:custGeom>
          <a:solidFill>
            <a:srgbClr val="EB631B"/>
          </a:solidFill>
        </p:spPr>
        <p:txBody>
          <a:bodyPr wrap="square" lIns="0" tIns="0" rIns="0" bIns="0" rtlCol="0"/>
          <a:lstStyle/>
          <a:p>
            <a:endParaRPr/>
          </a:p>
        </p:txBody>
      </p:sp>
      <p:sp>
        <p:nvSpPr>
          <p:cNvPr id="3" name="object 3"/>
          <p:cNvSpPr txBox="1">
            <a:spLocks noGrp="1"/>
          </p:cNvSpPr>
          <p:nvPr>
            <p:ph type="title"/>
          </p:nvPr>
        </p:nvSpPr>
        <p:spPr>
          <a:xfrm>
            <a:off x="535940" y="848613"/>
            <a:ext cx="7967980" cy="1823085"/>
          </a:xfrm>
          <a:prstGeom prst="rect">
            <a:avLst/>
          </a:prstGeom>
        </p:spPr>
        <p:txBody>
          <a:bodyPr vert="horz" wrap="square" lIns="0" tIns="62865" rIns="0" bIns="0" rtlCol="0">
            <a:spAutoFit/>
          </a:bodyPr>
          <a:lstStyle/>
          <a:p>
            <a:pPr marL="378460" indent="-256540">
              <a:lnSpc>
                <a:spcPct val="100000"/>
              </a:lnSpc>
              <a:spcBef>
                <a:spcPts val="495"/>
              </a:spcBef>
              <a:buClr>
                <a:srgbClr val="2CA1BE"/>
              </a:buClr>
              <a:buSzPct val="66666"/>
              <a:buChar char=""/>
              <a:tabLst>
                <a:tab pos="377825" algn="l"/>
                <a:tab pos="378460" algn="l"/>
              </a:tabLst>
            </a:pPr>
            <a:r>
              <a:rPr spc="130" dirty="0"/>
              <a:t>Migrants </a:t>
            </a:r>
            <a:r>
              <a:rPr spc="80" dirty="0"/>
              <a:t>(due </a:t>
            </a:r>
            <a:r>
              <a:rPr spc="204" dirty="0"/>
              <a:t>to </a:t>
            </a:r>
            <a:r>
              <a:rPr spc="135" dirty="0"/>
              <a:t>natural</a:t>
            </a:r>
            <a:r>
              <a:rPr spc="-80" dirty="0"/>
              <a:t> </a:t>
            </a:r>
            <a:r>
              <a:rPr spc="90" dirty="0"/>
              <a:t>disaster)</a:t>
            </a:r>
          </a:p>
          <a:p>
            <a:pPr marL="12700" marR="5080" indent="109220">
              <a:lnSpc>
                <a:spcPct val="106200"/>
              </a:lnSpc>
              <a:spcBef>
                <a:spcPts val="195"/>
              </a:spcBef>
              <a:buClr>
                <a:srgbClr val="2CA1BE"/>
              </a:buClr>
              <a:buSzPct val="66666"/>
              <a:buChar char=""/>
              <a:tabLst>
                <a:tab pos="377825" algn="l"/>
                <a:tab pos="378460" algn="l"/>
              </a:tabLst>
            </a:pPr>
            <a:r>
              <a:rPr spc="65" dirty="0"/>
              <a:t>Women </a:t>
            </a:r>
            <a:r>
              <a:rPr spc="114" dirty="0"/>
              <a:t>and </a:t>
            </a:r>
            <a:r>
              <a:rPr spc="140" dirty="0"/>
              <a:t>children </a:t>
            </a:r>
            <a:r>
              <a:rPr spc="150" dirty="0"/>
              <a:t>under </a:t>
            </a:r>
            <a:r>
              <a:rPr spc="140" dirty="0"/>
              <a:t>the </a:t>
            </a:r>
            <a:r>
              <a:rPr spc="50" dirty="0"/>
              <a:t>age </a:t>
            </a:r>
            <a:r>
              <a:rPr spc="195" dirty="0"/>
              <a:t>of </a:t>
            </a:r>
            <a:r>
              <a:rPr spc="204" dirty="0"/>
              <a:t>5</a:t>
            </a:r>
            <a:r>
              <a:rPr spc="-130" dirty="0"/>
              <a:t> </a:t>
            </a:r>
            <a:r>
              <a:rPr spc="50" dirty="0"/>
              <a:t>years  </a:t>
            </a:r>
            <a:r>
              <a:rPr spc="140" dirty="0"/>
              <a:t>All </a:t>
            </a:r>
            <a:r>
              <a:rPr spc="85" dirty="0"/>
              <a:t>these </a:t>
            </a:r>
            <a:r>
              <a:rPr spc="135" dirty="0"/>
              <a:t>constitutes </a:t>
            </a:r>
            <a:r>
              <a:rPr spc="75" dirty="0"/>
              <a:t>an </a:t>
            </a:r>
            <a:r>
              <a:rPr spc="180" dirty="0"/>
              <a:t>important </a:t>
            </a:r>
            <a:r>
              <a:rPr spc="125" dirty="0"/>
              <a:t>segment </a:t>
            </a:r>
            <a:r>
              <a:rPr spc="190" dirty="0"/>
              <a:t>of  </a:t>
            </a:r>
            <a:r>
              <a:rPr spc="140" dirty="0"/>
              <a:t>the </a:t>
            </a:r>
            <a:r>
              <a:rPr spc="185" dirty="0"/>
              <a:t>food </a:t>
            </a:r>
            <a:r>
              <a:rPr spc="95" dirty="0"/>
              <a:t>insecure</a:t>
            </a:r>
            <a:r>
              <a:rPr spc="-60" dirty="0"/>
              <a:t> </a:t>
            </a:r>
            <a:r>
              <a:rPr spc="160" dirty="0"/>
              <a:t>population.</a:t>
            </a:r>
          </a:p>
        </p:txBody>
      </p:sp>
      <p:sp>
        <p:nvSpPr>
          <p:cNvPr id="4" name="object 4"/>
          <p:cNvSpPr txBox="1"/>
          <p:nvPr/>
        </p:nvSpPr>
        <p:spPr>
          <a:xfrm>
            <a:off x="535940" y="3784472"/>
            <a:ext cx="7726680" cy="1977389"/>
          </a:xfrm>
          <a:prstGeom prst="rect">
            <a:avLst/>
          </a:prstGeom>
        </p:spPr>
        <p:txBody>
          <a:bodyPr vert="horz" wrap="square" lIns="0" tIns="12700" rIns="0" bIns="0" rtlCol="0">
            <a:spAutoFit/>
          </a:bodyPr>
          <a:lstStyle/>
          <a:p>
            <a:pPr marL="12700" marR="5080">
              <a:lnSpc>
                <a:spcPct val="100000"/>
              </a:lnSpc>
              <a:spcBef>
                <a:spcPts val="100"/>
              </a:spcBef>
            </a:pPr>
            <a:r>
              <a:rPr sz="3200" spc="160" dirty="0">
                <a:solidFill>
                  <a:srgbClr val="FFFFFF"/>
                </a:solidFill>
                <a:latin typeface="Arial"/>
                <a:cs typeface="Arial"/>
              </a:rPr>
              <a:t>According </a:t>
            </a:r>
            <a:r>
              <a:rPr sz="3200" spc="245" dirty="0">
                <a:solidFill>
                  <a:srgbClr val="FFFFFF"/>
                </a:solidFill>
                <a:latin typeface="Arial"/>
                <a:cs typeface="Arial"/>
              </a:rPr>
              <a:t>to </a:t>
            </a:r>
            <a:r>
              <a:rPr sz="3200" spc="170" dirty="0">
                <a:solidFill>
                  <a:srgbClr val="FFFFFF"/>
                </a:solidFill>
                <a:latin typeface="Arial"/>
                <a:cs typeface="Arial"/>
              </a:rPr>
              <a:t>the </a:t>
            </a:r>
            <a:r>
              <a:rPr sz="3200" spc="145" dirty="0">
                <a:solidFill>
                  <a:srgbClr val="FFFFFF"/>
                </a:solidFill>
                <a:latin typeface="Arial"/>
                <a:cs typeface="Arial"/>
              </a:rPr>
              <a:t>National </a:t>
            </a:r>
            <a:r>
              <a:rPr sz="3200" spc="125" dirty="0">
                <a:solidFill>
                  <a:srgbClr val="FFFFFF"/>
                </a:solidFill>
                <a:latin typeface="Arial"/>
                <a:cs typeface="Arial"/>
              </a:rPr>
              <a:t>Health </a:t>
            </a:r>
            <a:r>
              <a:rPr sz="3200" spc="140" dirty="0">
                <a:solidFill>
                  <a:srgbClr val="FFFFFF"/>
                </a:solidFill>
                <a:latin typeface="Arial"/>
                <a:cs typeface="Arial"/>
              </a:rPr>
              <a:t>and  </a:t>
            </a:r>
            <a:r>
              <a:rPr sz="3200" spc="90" dirty="0">
                <a:solidFill>
                  <a:srgbClr val="FFFFFF"/>
                </a:solidFill>
                <a:latin typeface="Arial"/>
                <a:cs typeface="Arial"/>
              </a:rPr>
              <a:t>Family </a:t>
            </a:r>
            <a:r>
              <a:rPr sz="3200" spc="30" dirty="0">
                <a:solidFill>
                  <a:srgbClr val="FFFFFF"/>
                </a:solidFill>
                <a:latin typeface="Arial"/>
                <a:cs typeface="Arial"/>
              </a:rPr>
              <a:t>Survey </a:t>
            </a:r>
            <a:r>
              <a:rPr sz="3200" spc="-105" dirty="0">
                <a:solidFill>
                  <a:srgbClr val="FFFFFF"/>
                </a:solidFill>
                <a:latin typeface="Arial"/>
                <a:cs typeface="Arial"/>
              </a:rPr>
              <a:t>(NHFS) </a:t>
            </a:r>
            <a:r>
              <a:rPr sz="3200" spc="175" dirty="0">
                <a:solidFill>
                  <a:srgbClr val="FFFFFF"/>
                </a:solidFill>
                <a:latin typeface="Arial"/>
                <a:cs typeface="Arial"/>
              </a:rPr>
              <a:t>1998–99, </a:t>
            </a:r>
            <a:r>
              <a:rPr sz="3200" spc="165" dirty="0">
                <a:solidFill>
                  <a:srgbClr val="FFFFFF"/>
                </a:solidFill>
                <a:latin typeface="Arial"/>
                <a:cs typeface="Arial"/>
              </a:rPr>
              <a:t>the  </a:t>
            </a:r>
            <a:r>
              <a:rPr sz="3200" spc="204" dirty="0">
                <a:solidFill>
                  <a:srgbClr val="FFFFFF"/>
                </a:solidFill>
                <a:latin typeface="Arial"/>
                <a:cs typeface="Arial"/>
              </a:rPr>
              <a:t>number </a:t>
            </a:r>
            <a:r>
              <a:rPr sz="3200" spc="235" dirty="0">
                <a:solidFill>
                  <a:srgbClr val="FFFFFF"/>
                </a:solidFill>
                <a:latin typeface="Arial"/>
                <a:cs typeface="Arial"/>
              </a:rPr>
              <a:t>of </a:t>
            </a:r>
            <a:r>
              <a:rPr sz="3200" spc="120" dirty="0">
                <a:solidFill>
                  <a:srgbClr val="FFFFFF"/>
                </a:solidFill>
                <a:latin typeface="Arial"/>
                <a:cs typeface="Arial"/>
              </a:rPr>
              <a:t>such </a:t>
            </a:r>
            <a:r>
              <a:rPr sz="3200" spc="175" dirty="0">
                <a:solidFill>
                  <a:srgbClr val="FFFFFF"/>
                </a:solidFill>
                <a:latin typeface="Arial"/>
                <a:cs typeface="Arial"/>
              </a:rPr>
              <a:t>women </a:t>
            </a:r>
            <a:r>
              <a:rPr sz="3200" spc="140" dirty="0">
                <a:solidFill>
                  <a:srgbClr val="FFFFFF"/>
                </a:solidFill>
                <a:latin typeface="Arial"/>
                <a:cs typeface="Arial"/>
              </a:rPr>
              <a:t>and </a:t>
            </a:r>
            <a:r>
              <a:rPr sz="3200" spc="165" dirty="0">
                <a:solidFill>
                  <a:srgbClr val="FFFFFF"/>
                </a:solidFill>
                <a:latin typeface="Arial"/>
                <a:cs typeface="Arial"/>
              </a:rPr>
              <a:t>children</a:t>
            </a:r>
            <a:r>
              <a:rPr sz="3200" spc="-240" dirty="0">
                <a:solidFill>
                  <a:srgbClr val="FFFFFF"/>
                </a:solidFill>
                <a:latin typeface="Arial"/>
                <a:cs typeface="Arial"/>
              </a:rPr>
              <a:t> </a:t>
            </a:r>
            <a:r>
              <a:rPr sz="3200" spc="114" dirty="0">
                <a:solidFill>
                  <a:srgbClr val="FFFFFF"/>
                </a:solidFill>
                <a:latin typeface="Arial"/>
                <a:cs typeface="Arial"/>
              </a:rPr>
              <a:t>is  </a:t>
            </a:r>
            <a:r>
              <a:rPr sz="3200" spc="175" dirty="0">
                <a:solidFill>
                  <a:srgbClr val="FFFFFF"/>
                </a:solidFill>
                <a:latin typeface="Arial"/>
                <a:cs typeface="Arial"/>
              </a:rPr>
              <a:t>approximately </a:t>
            </a:r>
            <a:r>
              <a:rPr sz="3200" spc="245" dirty="0">
                <a:solidFill>
                  <a:srgbClr val="FFFFFF"/>
                </a:solidFill>
                <a:latin typeface="Arial"/>
                <a:cs typeface="Arial"/>
              </a:rPr>
              <a:t>11</a:t>
            </a:r>
            <a:r>
              <a:rPr sz="3200" spc="50" dirty="0">
                <a:solidFill>
                  <a:srgbClr val="FFFFFF"/>
                </a:solidFill>
                <a:latin typeface="Arial"/>
                <a:cs typeface="Arial"/>
              </a:rPr>
              <a:t> </a:t>
            </a:r>
            <a:r>
              <a:rPr sz="3200" spc="135" dirty="0">
                <a:solidFill>
                  <a:srgbClr val="FFFFFF"/>
                </a:solidFill>
                <a:latin typeface="Arial"/>
                <a:cs typeface="Arial"/>
              </a:rPr>
              <a:t>crore.</a:t>
            </a:r>
            <a:endParaRPr sz="32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834"/>
            <a:ext cx="7277100" cy="3622675"/>
          </a:xfrm>
          <a:prstGeom prst="rect">
            <a:avLst/>
          </a:prstGeom>
        </p:spPr>
        <p:txBody>
          <a:bodyPr vert="horz" wrap="square" lIns="0" tIns="12700" rIns="0" bIns="0" rtlCol="0">
            <a:spAutoFit/>
          </a:bodyPr>
          <a:lstStyle/>
          <a:p>
            <a:pPr marL="268605" marR="5080" indent="-256540">
              <a:lnSpc>
                <a:spcPct val="100000"/>
              </a:lnSpc>
              <a:spcBef>
                <a:spcPts val="100"/>
              </a:spcBef>
              <a:buClr>
                <a:srgbClr val="2CA1BE"/>
              </a:buClr>
              <a:buSzPct val="66666"/>
              <a:buFont typeface="Arial"/>
              <a:buChar char=""/>
              <a:tabLst>
                <a:tab pos="376555" algn="l"/>
                <a:tab pos="377190" algn="l"/>
              </a:tabLst>
            </a:pPr>
            <a:r>
              <a:rPr dirty="0"/>
              <a:t>	</a:t>
            </a:r>
            <a:r>
              <a:rPr sz="2700" spc="125" dirty="0">
                <a:latin typeface="Arial"/>
                <a:cs typeface="Arial"/>
              </a:rPr>
              <a:t>Uttar </a:t>
            </a:r>
            <a:r>
              <a:rPr sz="2700" spc="35" dirty="0">
                <a:latin typeface="Arial"/>
                <a:cs typeface="Arial"/>
              </a:rPr>
              <a:t>Pradesh </a:t>
            </a:r>
            <a:r>
              <a:rPr sz="2700" spc="70" dirty="0">
                <a:latin typeface="Arial"/>
                <a:cs typeface="Arial"/>
              </a:rPr>
              <a:t>(eastern </a:t>
            </a:r>
            <a:r>
              <a:rPr sz="2700" spc="114" dirty="0">
                <a:latin typeface="Arial"/>
                <a:cs typeface="Arial"/>
              </a:rPr>
              <a:t>and </a:t>
            </a:r>
            <a:r>
              <a:rPr sz="2700" spc="160" dirty="0">
                <a:latin typeface="Arial"/>
                <a:cs typeface="Arial"/>
              </a:rPr>
              <a:t>south-eastern  </a:t>
            </a:r>
            <a:r>
              <a:rPr sz="2700" spc="105" dirty="0">
                <a:latin typeface="Arial"/>
                <a:cs typeface="Arial"/>
              </a:rPr>
              <a:t>parts)</a:t>
            </a:r>
            <a:endParaRPr sz="2700">
              <a:latin typeface="Arial"/>
              <a:cs typeface="Arial"/>
            </a:endParaRPr>
          </a:p>
          <a:p>
            <a:pPr marL="268605" indent="-256540">
              <a:lnSpc>
                <a:spcPct val="100000"/>
              </a:lnSpc>
              <a:spcBef>
                <a:spcPts val="395"/>
              </a:spcBef>
              <a:buClr>
                <a:srgbClr val="2CA1BE"/>
              </a:buClr>
              <a:buSzPct val="66666"/>
              <a:buChar char=""/>
              <a:tabLst>
                <a:tab pos="268605" algn="l"/>
                <a:tab pos="269240" algn="l"/>
              </a:tabLst>
            </a:pPr>
            <a:r>
              <a:rPr sz="2700" spc="55" dirty="0">
                <a:latin typeface="Arial"/>
                <a:cs typeface="Arial"/>
              </a:rPr>
              <a:t>Bihar</a:t>
            </a:r>
            <a:endParaRPr sz="2700">
              <a:latin typeface="Arial"/>
              <a:cs typeface="Arial"/>
            </a:endParaRPr>
          </a:p>
          <a:p>
            <a:pPr marL="268605" indent="-256540">
              <a:lnSpc>
                <a:spcPct val="100000"/>
              </a:lnSpc>
              <a:spcBef>
                <a:spcPts val="400"/>
              </a:spcBef>
              <a:buClr>
                <a:srgbClr val="2CA1BE"/>
              </a:buClr>
              <a:buSzPct val="66666"/>
              <a:buChar char=""/>
              <a:tabLst>
                <a:tab pos="268605" algn="l"/>
                <a:tab pos="269240" algn="l"/>
              </a:tabLst>
            </a:pPr>
            <a:r>
              <a:rPr sz="2700" spc="65" dirty="0">
                <a:latin typeface="Arial"/>
                <a:cs typeface="Arial"/>
              </a:rPr>
              <a:t>Jharkhand</a:t>
            </a:r>
            <a:endParaRPr sz="2700">
              <a:latin typeface="Arial"/>
              <a:cs typeface="Arial"/>
            </a:endParaRPr>
          </a:p>
          <a:p>
            <a:pPr marL="268605" indent="-256540">
              <a:lnSpc>
                <a:spcPct val="100000"/>
              </a:lnSpc>
              <a:spcBef>
                <a:spcPts val="405"/>
              </a:spcBef>
              <a:buClr>
                <a:srgbClr val="2CA1BE"/>
              </a:buClr>
              <a:buSzPct val="66666"/>
              <a:buChar char=""/>
              <a:tabLst>
                <a:tab pos="268605" algn="l"/>
                <a:tab pos="269240" algn="l"/>
              </a:tabLst>
            </a:pPr>
            <a:r>
              <a:rPr sz="2700" spc="70" dirty="0">
                <a:latin typeface="Arial"/>
                <a:cs typeface="Arial"/>
              </a:rPr>
              <a:t>Orissa</a:t>
            </a:r>
            <a:endParaRPr sz="2700">
              <a:latin typeface="Arial"/>
              <a:cs typeface="Arial"/>
            </a:endParaRPr>
          </a:p>
          <a:p>
            <a:pPr marL="268605" indent="-256540">
              <a:lnSpc>
                <a:spcPct val="100000"/>
              </a:lnSpc>
              <a:spcBef>
                <a:spcPts val="400"/>
              </a:spcBef>
              <a:buClr>
                <a:srgbClr val="2CA1BE"/>
              </a:buClr>
              <a:buSzPct val="66666"/>
              <a:buChar char=""/>
              <a:tabLst>
                <a:tab pos="268605" algn="l"/>
                <a:tab pos="269240" algn="l"/>
              </a:tabLst>
            </a:pPr>
            <a:r>
              <a:rPr sz="2700" spc="5" dirty="0">
                <a:latin typeface="Arial"/>
                <a:cs typeface="Arial"/>
              </a:rPr>
              <a:t>West</a:t>
            </a:r>
            <a:r>
              <a:rPr sz="2700" spc="100" dirty="0">
                <a:latin typeface="Arial"/>
                <a:cs typeface="Arial"/>
              </a:rPr>
              <a:t> </a:t>
            </a:r>
            <a:r>
              <a:rPr sz="2700" spc="40" dirty="0">
                <a:latin typeface="Arial"/>
                <a:cs typeface="Arial"/>
              </a:rPr>
              <a:t>Bengal</a:t>
            </a:r>
            <a:endParaRPr sz="2700">
              <a:latin typeface="Arial"/>
              <a:cs typeface="Arial"/>
            </a:endParaRPr>
          </a:p>
          <a:p>
            <a:pPr marL="268605" indent="-256540">
              <a:lnSpc>
                <a:spcPct val="100000"/>
              </a:lnSpc>
              <a:spcBef>
                <a:spcPts val="395"/>
              </a:spcBef>
              <a:buClr>
                <a:srgbClr val="2CA1BE"/>
              </a:buClr>
              <a:buSzPct val="66666"/>
              <a:buChar char=""/>
              <a:tabLst>
                <a:tab pos="268605" algn="l"/>
                <a:tab pos="269240" algn="l"/>
              </a:tabLst>
            </a:pPr>
            <a:r>
              <a:rPr sz="2700" spc="120" dirty="0">
                <a:latin typeface="Arial"/>
                <a:cs typeface="Arial"/>
              </a:rPr>
              <a:t>Chhattisgarh</a:t>
            </a:r>
            <a:endParaRPr sz="2700">
              <a:latin typeface="Arial"/>
              <a:cs typeface="Arial"/>
            </a:endParaRPr>
          </a:p>
          <a:p>
            <a:pPr marL="268605" indent="-256540">
              <a:lnSpc>
                <a:spcPct val="100000"/>
              </a:lnSpc>
              <a:spcBef>
                <a:spcPts val="409"/>
              </a:spcBef>
              <a:buClr>
                <a:srgbClr val="2CA1BE"/>
              </a:buClr>
              <a:buSzPct val="66666"/>
              <a:buChar char=""/>
              <a:tabLst>
                <a:tab pos="268605" algn="l"/>
                <a:tab pos="269240" algn="l"/>
              </a:tabLst>
            </a:pPr>
            <a:r>
              <a:rPr sz="2700" spc="130" dirty="0">
                <a:latin typeface="Arial"/>
                <a:cs typeface="Arial"/>
              </a:rPr>
              <a:t>parts </a:t>
            </a:r>
            <a:r>
              <a:rPr sz="2700" spc="195" dirty="0">
                <a:latin typeface="Arial"/>
                <a:cs typeface="Arial"/>
              </a:rPr>
              <a:t>of </a:t>
            </a:r>
            <a:r>
              <a:rPr sz="2700" spc="75" dirty="0">
                <a:latin typeface="Arial"/>
                <a:cs typeface="Arial"/>
              </a:rPr>
              <a:t>Madhya </a:t>
            </a:r>
            <a:r>
              <a:rPr sz="2700" spc="40" dirty="0">
                <a:latin typeface="Arial"/>
                <a:cs typeface="Arial"/>
              </a:rPr>
              <a:t>Pradesh </a:t>
            </a:r>
            <a:r>
              <a:rPr sz="2700" spc="114" dirty="0">
                <a:latin typeface="Arial"/>
                <a:cs typeface="Arial"/>
              </a:rPr>
              <a:t>and</a:t>
            </a:r>
            <a:r>
              <a:rPr sz="2700" spc="10" dirty="0">
                <a:latin typeface="Arial"/>
                <a:cs typeface="Arial"/>
              </a:rPr>
              <a:t> </a:t>
            </a:r>
            <a:r>
              <a:rPr sz="2700" spc="90" dirty="0">
                <a:latin typeface="Arial"/>
                <a:cs typeface="Arial"/>
              </a:rPr>
              <a:t>Maharashtra</a:t>
            </a:r>
            <a:endParaRPr sz="2700">
              <a:latin typeface="Arial"/>
              <a:cs typeface="Arial"/>
            </a:endParaRPr>
          </a:p>
        </p:txBody>
      </p:sp>
      <p:sp>
        <p:nvSpPr>
          <p:cNvPr id="3" name="object 3"/>
          <p:cNvSpPr/>
          <p:nvPr/>
        </p:nvSpPr>
        <p:spPr>
          <a:xfrm>
            <a:off x="556259" y="616626"/>
            <a:ext cx="7863840" cy="38747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9468" y="1974953"/>
            <a:ext cx="7837170" cy="2870200"/>
          </a:xfrm>
          <a:prstGeom prst="rect">
            <a:avLst/>
          </a:prstGeom>
        </p:spPr>
        <p:txBody>
          <a:bodyPr vert="horz" wrap="square" lIns="0" tIns="62865" rIns="0" bIns="0" rtlCol="0">
            <a:spAutoFit/>
          </a:bodyPr>
          <a:lstStyle/>
          <a:p>
            <a:pPr marL="268605" indent="-256540">
              <a:lnSpc>
                <a:spcPct val="100000"/>
              </a:lnSpc>
              <a:spcBef>
                <a:spcPts val="495"/>
              </a:spcBef>
              <a:buClr>
                <a:srgbClr val="2CA1BE"/>
              </a:buClr>
              <a:buSzPct val="68055"/>
              <a:buChar char=""/>
              <a:tabLst>
                <a:tab pos="269240" algn="l"/>
              </a:tabLst>
            </a:pPr>
            <a:r>
              <a:rPr sz="3600" spc="195" dirty="0">
                <a:latin typeface="Arial"/>
                <a:cs typeface="Arial"/>
              </a:rPr>
              <a:t>Another </a:t>
            </a:r>
            <a:r>
              <a:rPr sz="3600" spc="114" dirty="0">
                <a:latin typeface="Arial"/>
                <a:cs typeface="Arial"/>
              </a:rPr>
              <a:t>aspect </a:t>
            </a:r>
            <a:r>
              <a:rPr sz="3600" spc="265" dirty="0">
                <a:latin typeface="Arial"/>
                <a:cs typeface="Arial"/>
              </a:rPr>
              <a:t>of </a:t>
            </a:r>
            <a:r>
              <a:rPr sz="3600" spc="245" dirty="0">
                <a:latin typeface="Arial"/>
                <a:cs typeface="Arial"/>
              </a:rPr>
              <a:t>food</a:t>
            </a:r>
            <a:r>
              <a:rPr sz="3600" spc="-95" dirty="0">
                <a:latin typeface="Arial"/>
                <a:cs typeface="Arial"/>
              </a:rPr>
              <a:t> </a:t>
            </a:r>
            <a:r>
              <a:rPr sz="3600" spc="140" dirty="0">
                <a:latin typeface="Arial"/>
                <a:cs typeface="Arial"/>
              </a:rPr>
              <a:t>insecurity.</a:t>
            </a:r>
            <a:endParaRPr sz="3600">
              <a:latin typeface="Arial"/>
              <a:cs typeface="Arial"/>
            </a:endParaRPr>
          </a:p>
          <a:p>
            <a:pPr marL="268605" marR="319405" indent="-256540">
              <a:lnSpc>
                <a:spcPct val="100000"/>
              </a:lnSpc>
              <a:spcBef>
                <a:spcPts val="400"/>
              </a:spcBef>
              <a:buClr>
                <a:srgbClr val="2CA1BE"/>
              </a:buClr>
              <a:buSzPct val="68055"/>
              <a:buChar char=""/>
              <a:tabLst>
                <a:tab pos="269240" algn="l"/>
              </a:tabLst>
            </a:pPr>
            <a:r>
              <a:rPr sz="3600" spc="100" dirty="0">
                <a:latin typeface="Arial"/>
                <a:cs typeface="Arial"/>
              </a:rPr>
              <a:t>The </a:t>
            </a:r>
            <a:r>
              <a:rPr sz="3600" spc="200" dirty="0">
                <a:latin typeface="Arial"/>
                <a:cs typeface="Arial"/>
              </a:rPr>
              <a:t>attainment </a:t>
            </a:r>
            <a:r>
              <a:rPr sz="3600" spc="260" dirty="0">
                <a:latin typeface="Arial"/>
                <a:cs typeface="Arial"/>
              </a:rPr>
              <a:t>of </a:t>
            </a:r>
            <a:r>
              <a:rPr sz="3600" spc="250" dirty="0">
                <a:latin typeface="Arial"/>
                <a:cs typeface="Arial"/>
              </a:rPr>
              <a:t>food </a:t>
            </a:r>
            <a:r>
              <a:rPr sz="3600" spc="155" dirty="0">
                <a:latin typeface="Arial"/>
                <a:cs typeface="Arial"/>
              </a:rPr>
              <a:t>security  </a:t>
            </a:r>
            <a:r>
              <a:rPr sz="3600" spc="180" dirty="0">
                <a:latin typeface="Arial"/>
                <a:cs typeface="Arial"/>
              </a:rPr>
              <a:t>therefore </a:t>
            </a:r>
            <a:r>
              <a:rPr sz="3600" spc="130" dirty="0">
                <a:latin typeface="Arial"/>
                <a:cs typeface="Arial"/>
              </a:rPr>
              <a:t>involves </a:t>
            </a:r>
            <a:r>
              <a:rPr sz="3600" spc="210" dirty="0">
                <a:latin typeface="Arial"/>
                <a:cs typeface="Arial"/>
              </a:rPr>
              <a:t>eliminating  </a:t>
            </a:r>
            <a:r>
              <a:rPr sz="3600" spc="195" dirty="0">
                <a:latin typeface="Arial"/>
                <a:cs typeface="Arial"/>
              </a:rPr>
              <a:t>current </a:t>
            </a:r>
            <a:r>
              <a:rPr sz="3600" spc="200" dirty="0">
                <a:latin typeface="Arial"/>
                <a:cs typeface="Arial"/>
              </a:rPr>
              <a:t>hunger </a:t>
            </a:r>
            <a:r>
              <a:rPr sz="3600" spc="155" dirty="0">
                <a:latin typeface="Arial"/>
                <a:cs typeface="Arial"/>
              </a:rPr>
              <a:t>and </a:t>
            </a:r>
            <a:r>
              <a:rPr sz="3600" spc="185" dirty="0">
                <a:latin typeface="Arial"/>
                <a:cs typeface="Arial"/>
              </a:rPr>
              <a:t>reducing</a:t>
            </a:r>
            <a:r>
              <a:rPr sz="3600" spc="-40" dirty="0">
                <a:latin typeface="Arial"/>
                <a:cs typeface="Arial"/>
              </a:rPr>
              <a:t> </a:t>
            </a:r>
            <a:r>
              <a:rPr sz="3600" spc="190" dirty="0">
                <a:latin typeface="Arial"/>
                <a:cs typeface="Arial"/>
              </a:rPr>
              <a:t>the  </a:t>
            </a:r>
            <a:r>
              <a:rPr sz="3600" spc="170" dirty="0">
                <a:latin typeface="Arial"/>
                <a:cs typeface="Arial"/>
              </a:rPr>
              <a:t>risks </a:t>
            </a:r>
            <a:r>
              <a:rPr sz="3600" spc="260" dirty="0">
                <a:latin typeface="Arial"/>
                <a:cs typeface="Arial"/>
              </a:rPr>
              <a:t>of </a:t>
            </a:r>
            <a:r>
              <a:rPr sz="3600" spc="229" dirty="0">
                <a:latin typeface="Arial"/>
                <a:cs typeface="Arial"/>
              </a:rPr>
              <a:t>future</a:t>
            </a:r>
            <a:r>
              <a:rPr sz="3600" spc="-20" dirty="0">
                <a:latin typeface="Arial"/>
                <a:cs typeface="Arial"/>
              </a:rPr>
              <a:t> </a:t>
            </a:r>
            <a:r>
              <a:rPr sz="3600" spc="190" dirty="0">
                <a:latin typeface="Arial"/>
                <a:cs typeface="Arial"/>
              </a:rPr>
              <a:t>hunger.</a:t>
            </a:r>
            <a:endParaRPr sz="3600">
              <a:latin typeface="Arial"/>
              <a:cs typeface="Arial"/>
            </a:endParaRPr>
          </a:p>
        </p:txBody>
      </p:sp>
      <p:sp>
        <p:nvSpPr>
          <p:cNvPr id="3" name="object 3"/>
          <p:cNvSpPr/>
          <p:nvPr/>
        </p:nvSpPr>
        <p:spPr>
          <a:xfrm>
            <a:off x="583691" y="593762"/>
            <a:ext cx="2098547" cy="42862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52851" y="315340"/>
            <a:ext cx="6271895" cy="3409315"/>
            <a:chOff x="2752851" y="315340"/>
            <a:chExt cx="6271895" cy="3409315"/>
          </a:xfrm>
        </p:grpSpPr>
        <p:sp>
          <p:nvSpPr>
            <p:cNvPr id="3" name="object 3"/>
            <p:cNvSpPr/>
            <p:nvPr/>
          </p:nvSpPr>
          <p:spPr>
            <a:xfrm>
              <a:off x="2780410" y="381634"/>
              <a:ext cx="6205220" cy="3276600"/>
            </a:xfrm>
            <a:custGeom>
              <a:avLst/>
              <a:gdLst/>
              <a:ahLst/>
              <a:cxnLst/>
              <a:rect l="l" t="t" r="r" b="b"/>
              <a:pathLst>
                <a:path w="6205220" h="3276600">
                  <a:moveTo>
                    <a:pt x="4567046" y="0"/>
                  </a:moveTo>
                  <a:lnTo>
                    <a:pt x="4567046" y="409575"/>
                  </a:lnTo>
                  <a:lnTo>
                    <a:pt x="0" y="409575"/>
                  </a:lnTo>
                  <a:lnTo>
                    <a:pt x="0" y="2866770"/>
                  </a:lnTo>
                  <a:lnTo>
                    <a:pt x="4567046" y="2866770"/>
                  </a:lnTo>
                  <a:lnTo>
                    <a:pt x="4567046" y="3276346"/>
                  </a:lnTo>
                  <a:lnTo>
                    <a:pt x="6205220" y="1638173"/>
                  </a:lnTo>
                  <a:lnTo>
                    <a:pt x="4567046" y="0"/>
                  </a:lnTo>
                  <a:close/>
                </a:path>
              </a:pathLst>
            </a:custGeom>
            <a:solidFill>
              <a:srgbClr val="C07A89">
                <a:alpha val="90194"/>
              </a:srgbClr>
            </a:solidFill>
          </p:spPr>
          <p:txBody>
            <a:bodyPr wrap="square" lIns="0" tIns="0" rIns="0" bIns="0" rtlCol="0"/>
            <a:lstStyle/>
            <a:p>
              <a:endParaRPr/>
            </a:p>
          </p:txBody>
        </p:sp>
        <p:sp>
          <p:nvSpPr>
            <p:cNvPr id="4" name="object 4"/>
            <p:cNvSpPr/>
            <p:nvPr/>
          </p:nvSpPr>
          <p:spPr>
            <a:xfrm>
              <a:off x="2752851" y="315340"/>
              <a:ext cx="6271895" cy="3409315"/>
            </a:xfrm>
            <a:custGeom>
              <a:avLst/>
              <a:gdLst/>
              <a:ahLst/>
              <a:cxnLst/>
              <a:rect l="l" t="t" r="r" b="b"/>
              <a:pathLst>
                <a:path w="6271895" h="3409315">
                  <a:moveTo>
                    <a:pt x="4567174" y="0"/>
                  </a:moveTo>
                  <a:lnTo>
                    <a:pt x="4567174" y="448309"/>
                  </a:lnTo>
                  <a:lnTo>
                    <a:pt x="0" y="448309"/>
                  </a:lnTo>
                  <a:lnTo>
                    <a:pt x="0" y="2960496"/>
                  </a:lnTo>
                  <a:lnTo>
                    <a:pt x="4567174" y="2960496"/>
                  </a:lnTo>
                  <a:lnTo>
                    <a:pt x="4567174" y="3408933"/>
                  </a:lnTo>
                  <a:lnTo>
                    <a:pt x="4646803" y="3329304"/>
                  </a:lnTo>
                  <a:lnTo>
                    <a:pt x="4600067" y="3329304"/>
                  </a:lnTo>
                  <a:lnTo>
                    <a:pt x="4600067" y="2927604"/>
                  </a:lnTo>
                  <a:lnTo>
                    <a:pt x="33020" y="2927604"/>
                  </a:lnTo>
                  <a:lnTo>
                    <a:pt x="33020" y="481329"/>
                  </a:lnTo>
                  <a:lnTo>
                    <a:pt x="4600067" y="481329"/>
                  </a:lnTo>
                  <a:lnTo>
                    <a:pt x="4600067" y="79628"/>
                  </a:lnTo>
                  <a:lnTo>
                    <a:pt x="4646803" y="79628"/>
                  </a:lnTo>
                  <a:lnTo>
                    <a:pt x="4567174" y="0"/>
                  </a:lnTo>
                  <a:close/>
                </a:path>
                <a:path w="6271895" h="3409315">
                  <a:moveTo>
                    <a:pt x="4646803" y="79628"/>
                  </a:moveTo>
                  <a:lnTo>
                    <a:pt x="4600067" y="79628"/>
                  </a:lnTo>
                  <a:lnTo>
                    <a:pt x="6224905" y="1704466"/>
                  </a:lnTo>
                  <a:lnTo>
                    <a:pt x="4600067" y="3329304"/>
                  </a:lnTo>
                  <a:lnTo>
                    <a:pt x="4646803" y="3329304"/>
                  </a:lnTo>
                  <a:lnTo>
                    <a:pt x="6271641" y="1704466"/>
                  </a:lnTo>
                  <a:lnTo>
                    <a:pt x="4646803" y="79628"/>
                  </a:lnTo>
                  <a:close/>
                </a:path>
                <a:path w="6271895" h="3409315">
                  <a:moveTo>
                    <a:pt x="4611116" y="106171"/>
                  </a:moveTo>
                  <a:lnTo>
                    <a:pt x="4611116" y="492378"/>
                  </a:lnTo>
                  <a:lnTo>
                    <a:pt x="44068" y="492378"/>
                  </a:lnTo>
                  <a:lnTo>
                    <a:pt x="44068" y="2916554"/>
                  </a:lnTo>
                  <a:lnTo>
                    <a:pt x="4611116" y="2916554"/>
                  </a:lnTo>
                  <a:lnTo>
                    <a:pt x="4611116" y="3302761"/>
                  </a:lnTo>
                  <a:lnTo>
                    <a:pt x="4637659" y="3276218"/>
                  </a:lnTo>
                  <a:lnTo>
                    <a:pt x="4622165" y="3276218"/>
                  </a:lnTo>
                  <a:lnTo>
                    <a:pt x="4622165" y="2905505"/>
                  </a:lnTo>
                  <a:lnTo>
                    <a:pt x="54991" y="2905505"/>
                  </a:lnTo>
                  <a:lnTo>
                    <a:pt x="54991" y="503427"/>
                  </a:lnTo>
                  <a:lnTo>
                    <a:pt x="4622165" y="503427"/>
                  </a:lnTo>
                  <a:lnTo>
                    <a:pt x="4622165" y="132714"/>
                  </a:lnTo>
                  <a:lnTo>
                    <a:pt x="4637659" y="132714"/>
                  </a:lnTo>
                  <a:lnTo>
                    <a:pt x="4611116" y="106171"/>
                  </a:lnTo>
                  <a:close/>
                </a:path>
                <a:path w="6271895" h="3409315">
                  <a:moveTo>
                    <a:pt x="4637659" y="132714"/>
                  </a:moveTo>
                  <a:lnTo>
                    <a:pt x="4622165" y="132714"/>
                  </a:lnTo>
                  <a:lnTo>
                    <a:pt x="6193790" y="1704466"/>
                  </a:lnTo>
                  <a:lnTo>
                    <a:pt x="4622165" y="3276218"/>
                  </a:lnTo>
                  <a:lnTo>
                    <a:pt x="4637659" y="3276218"/>
                  </a:lnTo>
                  <a:lnTo>
                    <a:pt x="6209411" y="1704466"/>
                  </a:lnTo>
                  <a:lnTo>
                    <a:pt x="4637659" y="132714"/>
                  </a:lnTo>
                  <a:close/>
                </a:path>
              </a:pathLst>
            </a:custGeom>
            <a:solidFill>
              <a:srgbClr val="CDDFE8">
                <a:alpha val="90194"/>
              </a:srgbClr>
            </a:solidFill>
          </p:spPr>
          <p:txBody>
            <a:bodyPr wrap="square" lIns="0" tIns="0" rIns="0" bIns="0" rtlCol="0"/>
            <a:lstStyle/>
            <a:p>
              <a:endParaRPr/>
            </a:p>
          </p:txBody>
        </p:sp>
      </p:grpSp>
      <p:sp>
        <p:nvSpPr>
          <p:cNvPr id="5" name="object 5"/>
          <p:cNvSpPr txBox="1"/>
          <p:nvPr/>
        </p:nvSpPr>
        <p:spPr>
          <a:xfrm>
            <a:off x="2779522" y="742949"/>
            <a:ext cx="4943475" cy="1976755"/>
          </a:xfrm>
          <a:prstGeom prst="rect">
            <a:avLst/>
          </a:prstGeom>
        </p:spPr>
        <p:txBody>
          <a:bodyPr vert="horz" wrap="square" lIns="0" tIns="13335" rIns="0" bIns="0" rtlCol="0">
            <a:spAutoFit/>
          </a:bodyPr>
          <a:lstStyle/>
          <a:p>
            <a:pPr marL="184785" marR="410209" indent="-172720">
              <a:lnSpc>
                <a:spcPct val="115300"/>
              </a:lnSpc>
              <a:spcBef>
                <a:spcPts val="105"/>
              </a:spcBef>
              <a:buFont typeface="Arial"/>
              <a:buChar char="•"/>
              <a:tabLst>
                <a:tab pos="185420" algn="l"/>
              </a:tabLst>
            </a:pPr>
            <a:r>
              <a:rPr sz="1800" b="1" spc="-30" dirty="0">
                <a:latin typeface="Arial"/>
                <a:cs typeface="Arial"/>
              </a:rPr>
              <a:t>is </a:t>
            </a:r>
            <a:r>
              <a:rPr sz="1800" b="1" spc="-10" dirty="0">
                <a:latin typeface="Arial"/>
                <a:cs typeface="Arial"/>
              </a:rPr>
              <a:t>a </a:t>
            </a:r>
            <a:r>
              <a:rPr sz="1800" b="1" spc="-15" dirty="0">
                <a:latin typeface="Arial"/>
                <a:cs typeface="Arial"/>
              </a:rPr>
              <a:t>consequence </a:t>
            </a:r>
            <a:r>
              <a:rPr sz="1800" b="1" spc="35" dirty="0">
                <a:latin typeface="Arial"/>
                <a:cs typeface="Arial"/>
              </a:rPr>
              <a:t>of </a:t>
            </a:r>
            <a:r>
              <a:rPr sz="1800" b="1" spc="10" dirty="0">
                <a:latin typeface="Arial"/>
                <a:cs typeface="Arial"/>
              </a:rPr>
              <a:t>diets </a:t>
            </a:r>
            <a:r>
              <a:rPr sz="1800" b="1" dirty="0">
                <a:latin typeface="Arial"/>
                <a:cs typeface="Arial"/>
              </a:rPr>
              <a:t>persistently  </a:t>
            </a:r>
            <a:r>
              <a:rPr sz="1800" b="1" spc="15" dirty="0">
                <a:latin typeface="Arial"/>
                <a:cs typeface="Arial"/>
              </a:rPr>
              <a:t>inadequate </a:t>
            </a:r>
            <a:r>
              <a:rPr sz="1800" b="1" spc="20" dirty="0">
                <a:latin typeface="Arial"/>
                <a:cs typeface="Arial"/>
              </a:rPr>
              <a:t>in </a:t>
            </a:r>
            <a:r>
              <a:rPr sz="1800" b="1" spc="25" dirty="0">
                <a:latin typeface="Arial"/>
                <a:cs typeface="Arial"/>
              </a:rPr>
              <a:t>terms </a:t>
            </a:r>
            <a:r>
              <a:rPr sz="1800" b="1" spc="35" dirty="0">
                <a:latin typeface="Arial"/>
                <a:cs typeface="Arial"/>
              </a:rPr>
              <a:t>of </a:t>
            </a:r>
            <a:r>
              <a:rPr sz="1800" b="1" spc="20" dirty="0">
                <a:latin typeface="Arial"/>
                <a:cs typeface="Arial"/>
              </a:rPr>
              <a:t>quantity </a:t>
            </a:r>
            <a:r>
              <a:rPr sz="1800" b="1" spc="85" dirty="0">
                <a:latin typeface="Arial"/>
                <a:cs typeface="Arial"/>
              </a:rPr>
              <a:t>and/or  </a:t>
            </a:r>
            <a:r>
              <a:rPr sz="1800" b="1" spc="20" dirty="0">
                <a:latin typeface="Arial"/>
                <a:cs typeface="Arial"/>
              </a:rPr>
              <a:t>quality.</a:t>
            </a:r>
            <a:endParaRPr sz="1800">
              <a:latin typeface="Arial"/>
              <a:cs typeface="Arial"/>
            </a:endParaRPr>
          </a:p>
          <a:p>
            <a:pPr marL="184785" marR="5080" indent="-172720">
              <a:lnSpc>
                <a:spcPct val="115300"/>
              </a:lnSpc>
              <a:spcBef>
                <a:spcPts val="415"/>
              </a:spcBef>
              <a:buFont typeface="Arial"/>
              <a:buChar char="•"/>
              <a:tabLst>
                <a:tab pos="185420" algn="l"/>
              </a:tabLst>
            </a:pPr>
            <a:r>
              <a:rPr sz="1800" b="1" spc="-35" dirty="0">
                <a:solidFill>
                  <a:srgbClr val="464646"/>
                </a:solidFill>
                <a:latin typeface="Arial"/>
                <a:cs typeface="Arial"/>
              </a:rPr>
              <a:t>Poor </a:t>
            </a:r>
            <a:r>
              <a:rPr sz="1800" b="1" spc="15" dirty="0">
                <a:solidFill>
                  <a:srgbClr val="464646"/>
                </a:solidFill>
                <a:latin typeface="Arial"/>
                <a:cs typeface="Arial"/>
              </a:rPr>
              <a:t>people suffer </a:t>
            </a:r>
            <a:r>
              <a:rPr sz="1800" b="1" spc="45" dirty="0">
                <a:solidFill>
                  <a:srgbClr val="464646"/>
                </a:solidFill>
                <a:latin typeface="Arial"/>
                <a:cs typeface="Arial"/>
              </a:rPr>
              <a:t>from </a:t>
            </a:r>
            <a:r>
              <a:rPr sz="1800" b="1" spc="-10" dirty="0">
                <a:solidFill>
                  <a:srgbClr val="464646"/>
                </a:solidFill>
                <a:latin typeface="Arial"/>
                <a:cs typeface="Arial"/>
              </a:rPr>
              <a:t>chronic </a:t>
            </a:r>
            <a:r>
              <a:rPr sz="1800" b="1" spc="20" dirty="0">
                <a:solidFill>
                  <a:srgbClr val="464646"/>
                </a:solidFill>
                <a:latin typeface="Arial"/>
                <a:cs typeface="Arial"/>
              </a:rPr>
              <a:t>hunger  </a:t>
            </a:r>
            <a:r>
              <a:rPr sz="1800" b="1" spc="-20" dirty="0">
                <a:solidFill>
                  <a:srgbClr val="464646"/>
                </a:solidFill>
                <a:latin typeface="Arial"/>
                <a:cs typeface="Arial"/>
              </a:rPr>
              <a:t>because </a:t>
            </a:r>
            <a:r>
              <a:rPr sz="1800" b="1" spc="35" dirty="0">
                <a:solidFill>
                  <a:srgbClr val="464646"/>
                </a:solidFill>
                <a:latin typeface="Arial"/>
                <a:cs typeface="Arial"/>
              </a:rPr>
              <a:t>of </a:t>
            </a:r>
            <a:r>
              <a:rPr sz="1800" b="1" spc="30" dirty="0">
                <a:solidFill>
                  <a:srgbClr val="464646"/>
                </a:solidFill>
                <a:latin typeface="Arial"/>
                <a:cs typeface="Arial"/>
              </a:rPr>
              <a:t>their </a:t>
            </a:r>
            <a:r>
              <a:rPr sz="1800" b="1" spc="-15" dirty="0">
                <a:solidFill>
                  <a:srgbClr val="464646"/>
                </a:solidFill>
                <a:latin typeface="Arial"/>
                <a:cs typeface="Arial"/>
              </a:rPr>
              <a:t>very </a:t>
            </a:r>
            <a:r>
              <a:rPr sz="1800" b="1" spc="5" dirty="0">
                <a:solidFill>
                  <a:srgbClr val="464646"/>
                </a:solidFill>
                <a:latin typeface="Arial"/>
                <a:cs typeface="Arial"/>
              </a:rPr>
              <a:t>low </a:t>
            </a:r>
            <a:r>
              <a:rPr sz="1800" b="1" spc="10" dirty="0">
                <a:solidFill>
                  <a:srgbClr val="464646"/>
                </a:solidFill>
                <a:latin typeface="Arial"/>
                <a:cs typeface="Arial"/>
              </a:rPr>
              <a:t>income </a:t>
            </a:r>
            <a:r>
              <a:rPr sz="1800" b="1" spc="15" dirty="0">
                <a:solidFill>
                  <a:srgbClr val="464646"/>
                </a:solidFill>
                <a:latin typeface="Arial"/>
                <a:cs typeface="Arial"/>
              </a:rPr>
              <a:t>and </a:t>
            </a:r>
            <a:r>
              <a:rPr sz="1800" b="1" spc="20" dirty="0">
                <a:solidFill>
                  <a:srgbClr val="464646"/>
                </a:solidFill>
                <a:latin typeface="Arial"/>
                <a:cs typeface="Arial"/>
              </a:rPr>
              <a:t>in  </a:t>
            </a:r>
            <a:r>
              <a:rPr sz="1800" b="1" spc="40" dirty="0">
                <a:solidFill>
                  <a:srgbClr val="464646"/>
                </a:solidFill>
                <a:latin typeface="Arial"/>
                <a:cs typeface="Arial"/>
              </a:rPr>
              <a:t>turn </a:t>
            </a:r>
            <a:r>
              <a:rPr sz="1800" b="1" spc="15" dirty="0">
                <a:solidFill>
                  <a:srgbClr val="464646"/>
                </a:solidFill>
                <a:latin typeface="Arial"/>
                <a:cs typeface="Arial"/>
              </a:rPr>
              <a:t>inability </a:t>
            </a:r>
            <a:r>
              <a:rPr sz="1800" b="1" spc="40" dirty="0">
                <a:solidFill>
                  <a:srgbClr val="464646"/>
                </a:solidFill>
                <a:latin typeface="Arial"/>
                <a:cs typeface="Arial"/>
              </a:rPr>
              <a:t>to </a:t>
            </a:r>
            <a:r>
              <a:rPr sz="1800" b="1" spc="-5" dirty="0">
                <a:solidFill>
                  <a:srgbClr val="464646"/>
                </a:solidFill>
                <a:latin typeface="Arial"/>
                <a:cs typeface="Arial"/>
              </a:rPr>
              <a:t>buy </a:t>
            </a:r>
            <a:r>
              <a:rPr sz="1800" b="1" spc="30" dirty="0">
                <a:solidFill>
                  <a:srgbClr val="464646"/>
                </a:solidFill>
                <a:latin typeface="Arial"/>
                <a:cs typeface="Arial"/>
              </a:rPr>
              <a:t>food </a:t>
            </a:r>
            <a:r>
              <a:rPr sz="1800" b="1" spc="-5" dirty="0">
                <a:solidFill>
                  <a:srgbClr val="464646"/>
                </a:solidFill>
                <a:latin typeface="Arial"/>
                <a:cs typeface="Arial"/>
              </a:rPr>
              <a:t>even </a:t>
            </a:r>
            <a:r>
              <a:rPr sz="1800" b="1" spc="35" dirty="0">
                <a:solidFill>
                  <a:srgbClr val="464646"/>
                </a:solidFill>
                <a:latin typeface="Arial"/>
                <a:cs typeface="Arial"/>
              </a:rPr>
              <a:t>for</a:t>
            </a:r>
            <a:r>
              <a:rPr sz="1800" b="1" spc="160" dirty="0">
                <a:solidFill>
                  <a:srgbClr val="464646"/>
                </a:solidFill>
                <a:latin typeface="Arial"/>
                <a:cs typeface="Arial"/>
              </a:rPr>
              <a:t> </a:t>
            </a:r>
            <a:r>
              <a:rPr sz="1800" b="1" spc="-10" dirty="0">
                <a:solidFill>
                  <a:srgbClr val="464646"/>
                </a:solidFill>
                <a:latin typeface="Arial"/>
                <a:cs typeface="Arial"/>
              </a:rPr>
              <a:t>survival.</a:t>
            </a:r>
            <a:endParaRPr sz="1800">
              <a:latin typeface="Arial"/>
              <a:cs typeface="Arial"/>
            </a:endParaRPr>
          </a:p>
        </p:txBody>
      </p:sp>
      <p:grpSp>
        <p:nvGrpSpPr>
          <p:cNvPr id="6" name="object 6"/>
          <p:cNvGrpSpPr/>
          <p:nvPr/>
        </p:nvGrpSpPr>
        <p:grpSpPr>
          <a:xfrm>
            <a:off x="0" y="857503"/>
            <a:ext cx="2807970" cy="2336800"/>
            <a:chOff x="0" y="857503"/>
            <a:chExt cx="2807970" cy="2336800"/>
          </a:xfrm>
        </p:grpSpPr>
        <p:sp>
          <p:nvSpPr>
            <p:cNvPr id="7" name="object 7"/>
            <p:cNvSpPr/>
            <p:nvPr/>
          </p:nvSpPr>
          <p:spPr>
            <a:xfrm>
              <a:off x="6005" y="872870"/>
              <a:ext cx="2774950" cy="2294255"/>
            </a:xfrm>
            <a:custGeom>
              <a:avLst/>
              <a:gdLst/>
              <a:ahLst/>
              <a:cxnLst/>
              <a:rect l="l" t="t" r="r" b="b"/>
              <a:pathLst>
                <a:path w="2774950" h="2294255">
                  <a:moveTo>
                    <a:pt x="2392008" y="0"/>
                  </a:moveTo>
                  <a:lnTo>
                    <a:pt x="382321" y="0"/>
                  </a:lnTo>
                  <a:lnTo>
                    <a:pt x="334364" y="2979"/>
                  </a:lnTo>
                  <a:lnTo>
                    <a:pt x="288184" y="11677"/>
                  </a:lnTo>
                  <a:lnTo>
                    <a:pt x="244140" y="25737"/>
                  </a:lnTo>
                  <a:lnTo>
                    <a:pt x="202590" y="44798"/>
                  </a:lnTo>
                  <a:lnTo>
                    <a:pt x="163893" y="68503"/>
                  </a:lnTo>
                  <a:lnTo>
                    <a:pt x="128406" y="96492"/>
                  </a:lnTo>
                  <a:lnTo>
                    <a:pt x="96489" y="128408"/>
                  </a:lnTo>
                  <a:lnTo>
                    <a:pt x="68499" y="163891"/>
                  </a:lnTo>
                  <a:lnTo>
                    <a:pt x="44795" y="202584"/>
                  </a:lnTo>
                  <a:lnTo>
                    <a:pt x="25734" y="244126"/>
                  </a:lnTo>
                  <a:lnTo>
                    <a:pt x="11676" y="288160"/>
                  </a:lnTo>
                  <a:lnTo>
                    <a:pt x="2978" y="334328"/>
                  </a:lnTo>
                  <a:lnTo>
                    <a:pt x="0" y="382269"/>
                  </a:lnTo>
                  <a:lnTo>
                    <a:pt x="0" y="1911603"/>
                  </a:lnTo>
                  <a:lnTo>
                    <a:pt x="2978" y="1959545"/>
                  </a:lnTo>
                  <a:lnTo>
                    <a:pt x="11676" y="2005713"/>
                  </a:lnTo>
                  <a:lnTo>
                    <a:pt x="25734" y="2049747"/>
                  </a:lnTo>
                  <a:lnTo>
                    <a:pt x="44795" y="2091289"/>
                  </a:lnTo>
                  <a:lnTo>
                    <a:pt x="68499" y="2129982"/>
                  </a:lnTo>
                  <a:lnTo>
                    <a:pt x="96489" y="2165465"/>
                  </a:lnTo>
                  <a:lnTo>
                    <a:pt x="128406" y="2197381"/>
                  </a:lnTo>
                  <a:lnTo>
                    <a:pt x="163893" y="2225370"/>
                  </a:lnTo>
                  <a:lnTo>
                    <a:pt x="202590" y="2249075"/>
                  </a:lnTo>
                  <a:lnTo>
                    <a:pt x="244140" y="2268136"/>
                  </a:lnTo>
                  <a:lnTo>
                    <a:pt x="288184" y="2282196"/>
                  </a:lnTo>
                  <a:lnTo>
                    <a:pt x="334364" y="2290894"/>
                  </a:lnTo>
                  <a:lnTo>
                    <a:pt x="382321" y="2293874"/>
                  </a:lnTo>
                  <a:lnTo>
                    <a:pt x="2392008" y="2293874"/>
                  </a:lnTo>
                  <a:lnTo>
                    <a:pt x="2439976" y="2290894"/>
                  </a:lnTo>
                  <a:lnTo>
                    <a:pt x="2486167" y="2282196"/>
                  </a:lnTo>
                  <a:lnTo>
                    <a:pt x="2530220" y="2268136"/>
                  </a:lnTo>
                  <a:lnTo>
                    <a:pt x="2571778" y="2249075"/>
                  </a:lnTo>
                  <a:lnTo>
                    <a:pt x="2610483" y="2225370"/>
                  </a:lnTo>
                  <a:lnTo>
                    <a:pt x="2645976" y="2197381"/>
                  </a:lnTo>
                  <a:lnTo>
                    <a:pt x="2677899" y="2165465"/>
                  </a:lnTo>
                  <a:lnTo>
                    <a:pt x="2705894" y="2129982"/>
                  </a:lnTo>
                  <a:lnTo>
                    <a:pt x="2729603" y="2091289"/>
                  </a:lnTo>
                  <a:lnTo>
                    <a:pt x="2748666" y="2049747"/>
                  </a:lnTo>
                  <a:lnTo>
                    <a:pt x="2762726" y="2005713"/>
                  </a:lnTo>
                  <a:lnTo>
                    <a:pt x="2771425" y="1959545"/>
                  </a:lnTo>
                  <a:lnTo>
                    <a:pt x="2774405" y="1911603"/>
                  </a:lnTo>
                  <a:lnTo>
                    <a:pt x="2774405" y="382269"/>
                  </a:lnTo>
                  <a:lnTo>
                    <a:pt x="2771425" y="334328"/>
                  </a:lnTo>
                  <a:lnTo>
                    <a:pt x="2762726" y="288160"/>
                  </a:lnTo>
                  <a:lnTo>
                    <a:pt x="2748666" y="244126"/>
                  </a:lnTo>
                  <a:lnTo>
                    <a:pt x="2729603" y="202584"/>
                  </a:lnTo>
                  <a:lnTo>
                    <a:pt x="2705894" y="163891"/>
                  </a:lnTo>
                  <a:lnTo>
                    <a:pt x="2677899" y="128408"/>
                  </a:lnTo>
                  <a:lnTo>
                    <a:pt x="2645976" y="96492"/>
                  </a:lnTo>
                  <a:lnTo>
                    <a:pt x="2610483" y="68503"/>
                  </a:lnTo>
                  <a:lnTo>
                    <a:pt x="2571778" y="44798"/>
                  </a:lnTo>
                  <a:lnTo>
                    <a:pt x="2530220" y="25737"/>
                  </a:lnTo>
                  <a:lnTo>
                    <a:pt x="2486167" y="11677"/>
                  </a:lnTo>
                  <a:lnTo>
                    <a:pt x="2439976" y="2979"/>
                  </a:lnTo>
                  <a:lnTo>
                    <a:pt x="2392008" y="0"/>
                  </a:lnTo>
                  <a:close/>
                </a:path>
              </a:pathLst>
            </a:custGeom>
            <a:solidFill>
              <a:srgbClr val="EB631B"/>
            </a:solidFill>
          </p:spPr>
          <p:txBody>
            <a:bodyPr wrap="square" lIns="0" tIns="0" rIns="0" bIns="0" rtlCol="0"/>
            <a:lstStyle/>
            <a:p>
              <a:endParaRPr/>
            </a:p>
          </p:txBody>
        </p:sp>
        <p:sp>
          <p:nvSpPr>
            <p:cNvPr id="8" name="object 8"/>
            <p:cNvSpPr/>
            <p:nvPr/>
          </p:nvSpPr>
          <p:spPr>
            <a:xfrm>
              <a:off x="0" y="857503"/>
              <a:ext cx="2807970" cy="2336800"/>
            </a:xfrm>
            <a:custGeom>
              <a:avLst/>
              <a:gdLst/>
              <a:ahLst/>
              <a:cxnLst/>
              <a:rect l="l" t="t" r="r" b="b"/>
              <a:pathLst>
                <a:path w="2807970" h="2336800">
                  <a:moveTo>
                    <a:pt x="2501138" y="2324100"/>
                  </a:moveTo>
                  <a:lnTo>
                    <a:pt x="286715" y="2324100"/>
                  </a:lnTo>
                  <a:lnTo>
                    <a:pt x="306362" y="2336800"/>
                  </a:lnTo>
                  <a:lnTo>
                    <a:pt x="2481326" y="2336800"/>
                  </a:lnTo>
                  <a:lnTo>
                    <a:pt x="2501138" y="2324100"/>
                  </a:lnTo>
                  <a:close/>
                </a:path>
                <a:path w="2807970" h="2336800">
                  <a:moveTo>
                    <a:pt x="312254" y="2298700"/>
                  </a:moveTo>
                  <a:lnTo>
                    <a:pt x="211213" y="2298700"/>
                  </a:lnTo>
                  <a:lnTo>
                    <a:pt x="247980" y="2324100"/>
                  </a:lnTo>
                  <a:lnTo>
                    <a:pt x="2539619" y="2324100"/>
                  </a:lnTo>
                  <a:lnTo>
                    <a:pt x="2558161" y="2311400"/>
                  </a:lnTo>
                  <a:lnTo>
                    <a:pt x="330809" y="2311400"/>
                  </a:lnTo>
                  <a:lnTo>
                    <a:pt x="312254" y="2298700"/>
                  </a:lnTo>
                  <a:close/>
                </a:path>
                <a:path w="2807970" h="2336800">
                  <a:moveTo>
                    <a:pt x="2576449" y="2298700"/>
                  </a:moveTo>
                  <a:lnTo>
                    <a:pt x="2473960" y="2298700"/>
                  </a:lnTo>
                  <a:lnTo>
                    <a:pt x="2455291" y="2311400"/>
                  </a:lnTo>
                  <a:lnTo>
                    <a:pt x="2558161" y="2311400"/>
                  </a:lnTo>
                  <a:lnTo>
                    <a:pt x="2576449" y="2298700"/>
                  </a:lnTo>
                  <a:close/>
                </a:path>
                <a:path w="2807970" h="2336800">
                  <a:moveTo>
                    <a:pt x="276479" y="38100"/>
                  </a:moveTo>
                  <a:lnTo>
                    <a:pt x="192366" y="38100"/>
                  </a:lnTo>
                  <a:lnTo>
                    <a:pt x="175323" y="50800"/>
                  </a:lnTo>
                  <a:lnTo>
                    <a:pt x="142684" y="76200"/>
                  </a:lnTo>
                  <a:lnTo>
                    <a:pt x="112412" y="101600"/>
                  </a:lnTo>
                  <a:lnTo>
                    <a:pt x="71691" y="139700"/>
                  </a:lnTo>
                  <a:lnTo>
                    <a:pt x="59622" y="165100"/>
                  </a:lnTo>
                  <a:lnTo>
                    <a:pt x="48159" y="177800"/>
                  </a:lnTo>
                  <a:lnTo>
                    <a:pt x="37621" y="190500"/>
                  </a:lnTo>
                  <a:lnTo>
                    <a:pt x="27686" y="203200"/>
                  </a:lnTo>
                  <a:lnTo>
                    <a:pt x="18784" y="228600"/>
                  </a:lnTo>
                  <a:lnTo>
                    <a:pt x="10480" y="241300"/>
                  </a:lnTo>
                  <a:lnTo>
                    <a:pt x="3318" y="266700"/>
                  </a:lnTo>
                  <a:lnTo>
                    <a:pt x="0" y="279400"/>
                  </a:lnTo>
                  <a:lnTo>
                    <a:pt x="0" y="2070100"/>
                  </a:lnTo>
                  <a:lnTo>
                    <a:pt x="3717" y="2070100"/>
                  </a:lnTo>
                  <a:lnTo>
                    <a:pt x="11069" y="2095500"/>
                  </a:lnTo>
                  <a:lnTo>
                    <a:pt x="19304" y="2108200"/>
                  </a:lnTo>
                  <a:lnTo>
                    <a:pt x="28381" y="2133600"/>
                  </a:lnTo>
                  <a:lnTo>
                    <a:pt x="38253" y="2146300"/>
                  </a:lnTo>
                  <a:lnTo>
                    <a:pt x="48907" y="2159000"/>
                  </a:lnTo>
                  <a:lnTo>
                    <a:pt x="60411" y="2184400"/>
                  </a:lnTo>
                  <a:lnTo>
                    <a:pt x="72597" y="2197100"/>
                  </a:lnTo>
                  <a:lnTo>
                    <a:pt x="113311" y="2235200"/>
                  </a:lnTo>
                  <a:lnTo>
                    <a:pt x="143764" y="2260600"/>
                  </a:lnTo>
                  <a:lnTo>
                    <a:pt x="176364" y="2286000"/>
                  </a:lnTo>
                  <a:lnTo>
                    <a:pt x="193649" y="2298700"/>
                  </a:lnTo>
                  <a:lnTo>
                    <a:pt x="276199" y="2298700"/>
                  </a:lnTo>
                  <a:lnTo>
                    <a:pt x="258673" y="2286000"/>
                  </a:lnTo>
                  <a:lnTo>
                    <a:pt x="241554" y="2286000"/>
                  </a:lnTo>
                  <a:lnTo>
                    <a:pt x="224878" y="2273300"/>
                  </a:lnTo>
                  <a:lnTo>
                    <a:pt x="208610" y="2260600"/>
                  </a:lnTo>
                  <a:lnTo>
                    <a:pt x="192874" y="2260600"/>
                  </a:lnTo>
                  <a:lnTo>
                    <a:pt x="177571" y="2247900"/>
                  </a:lnTo>
                  <a:lnTo>
                    <a:pt x="148564" y="2222500"/>
                  </a:lnTo>
                  <a:lnTo>
                    <a:pt x="109429" y="2184400"/>
                  </a:lnTo>
                  <a:lnTo>
                    <a:pt x="75829" y="2146300"/>
                  </a:lnTo>
                  <a:lnTo>
                    <a:pt x="56959" y="2108200"/>
                  </a:lnTo>
                  <a:lnTo>
                    <a:pt x="48717" y="2095500"/>
                  </a:lnTo>
                  <a:lnTo>
                    <a:pt x="41106" y="2082800"/>
                  </a:lnTo>
                  <a:lnTo>
                    <a:pt x="34461" y="2057400"/>
                  </a:lnTo>
                  <a:lnTo>
                    <a:pt x="28441" y="2044700"/>
                  </a:lnTo>
                  <a:lnTo>
                    <a:pt x="23389" y="2032000"/>
                  </a:lnTo>
                  <a:lnTo>
                    <a:pt x="19269" y="2006600"/>
                  </a:lnTo>
                  <a:lnTo>
                    <a:pt x="15888" y="1993900"/>
                  </a:lnTo>
                  <a:lnTo>
                    <a:pt x="13554" y="1968500"/>
                  </a:lnTo>
                  <a:lnTo>
                    <a:pt x="12055" y="1955800"/>
                  </a:lnTo>
                  <a:lnTo>
                    <a:pt x="11594" y="1930400"/>
                  </a:lnTo>
                  <a:lnTo>
                    <a:pt x="11595" y="406400"/>
                  </a:lnTo>
                  <a:lnTo>
                    <a:pt x="12070" y="381000"/>
                  </a:lnTo>
                  <a:lnTo>
                    <a:pt x="13578" y="368300"/>
                  </a:lnTo>
                  <a:lnTo>
                    <a:pt x="15935" y="342900"/>
                  </a:lnTo>
                  <a:lnTo>
                    <a:pt x="19317" y="330200"/>
                  </a:lnTo>
                  <a:lnTo>
                    <a:pt x="23460" y="304800"/>
                  </a:lnTo>
                  <a:lnTo>
                    <a:pt x="28531" y="292100"/>
                  </a:lnTo>
                  <a:lnTo>
                    <a:pt x="34540" y="279400"/>
                  </a:lnTo>
                  <a:lnTo>
                    <a:pt x="41224" y="254000"/>
                  </a:lnTo>
                  <a:lnTo>
                    <a:pt x="48821" y="241300"/>
                  </a:lnTo>
                  <a:lnTo>
                    <a:pt x="57099" y="228600"/>
                  </a:lnTo>
                  <a:lnTo>
                    <a:pt x="66198" y="203200"/>
                  </a:lnTo>
                  <a:lnTo>
                    <a:pt x="75979" y="190500"/>
                  </a:lnTo>
                  <a:lnTo>
                    <a:pt x="109579" y="152400"/>
                  </a:lnTo>
                  <a:lnTo>
                    <a:pt x="148780" y="114300"/>
                  </a:lnTo>
                  <a:lnTo>
                    <a:pt x="177787" y="88900"/>
                  </a:lnTo>
                  <a:lnTo>
                    <a:pt x="193078" y="76200"/>
                  </a:lnTo>
                  <a:lnTo>
                    <a:pt x="208876" y="76200"/>
                  </a:lnTo>
                  <a:lnTo>
                    <a:pt x="225094" y="63500"/>
                  </a:lnTo>
                  <a:lnTo>
                    <a:pt x="241833" y="50800"/>
                  </a:lnTo>
                  <a:lnTo>
                    <a:pt x="258889" y="50800"/>
                  </a:lnTo>
                  <a:lnTo>
                    <a:pt x="276479" y="38100"/>
                  </a:lnTo>
                  <a:close/>
                </a:path>
                <a:path w="2807970" h="2336800">
                  <a:moveTo>
                    <a:pt x="2471420" y="2286000"/>
                  </a:moveTo>
                  <a:lnTo>
                    <a:pt x="314223" y="2286000"/>
                  </a:lnTo>
                  <a:lnTo>
                    <a:pt x="332168" y="2298700"/>
                  </a:lnTo>
                  <a:lnTo>
                    <a:pt x="2453386" y="2298700"/>
                  </a:lnTo>
                  <a:lnTo>
                    <a:pt x="2471420" y="2286000"/>
                  </a:lnTo>
                  <a:close/>
                </a:path>
                <a:path w="2807970" h="2336800">
                  <a:moveTo>
                    <a:pt x="2592832" y="38100"/>
                  </a:moveTo>
                  <a:lnTo>
                    <a:pt x="2510282" y="38100"/>
                  </a:lnTo>
                  <a:lnTo>
                    <a:pt x="2527808" y="50800"/>
                  </a:lnTo>
                  <a:lnTo>
                    <a:pt x="2544953" y="50800"/>
                  </a:lnTo>
                  <a:lnTo>
                    <a:pt x="2561590" y="63500"/>
                  </a:lnTo>
                  <a:lnTo>
                    <a:pt x="2577846" y="76200"/>
                  </a:lnTo>
                  <a:lnTo>
                    <a:pt x="2593594" y="76200"/>
                  </a:lnTo>
                  <a:lnTo>
                    <a:pt x="2608834" y="88900"/>
                  </a:lnTo>
                  <a:lnTo>
                    <a:pt x="2637917" y="114300"/>
                  </a:lnTo>
                  <a:lnTo>
                    <a:pt x="2677160" y="152400"/>
                  </a:lnTo>
                  <a:lnTo>
                    <a:pt x="2710561" y="190500"/>
                  </a:lnTo>
                  <a:lnTo>
                    <a:pt x="2729484" y="228600"/>
                  </a:lnTo>
                  <a:lnTo>
                    <a:pt x="2737866" y="241300"/>
                  </a:lnTo>
                  <a:lnTo>
                    <a:pt x="2745359" y="254000"/>
                  </a:lnTo>
                  <a:lnTo>
                    <a:pt x="2752090" y="279400"/>
                  </a:lnTo>
                  <a:lnTo>
                    <a:pt x="2757932" y="292100"/>
                  </a:lnTo>
                  <a:lnTo>
                    <a:pt x="2763012" y="304800"/>
                  </a:lnTo>
                  <a:lnTo>
                    <a:pt x="2767330" y="330200"/>
                  </a:lnTo>
                  <a:lnTo>
                    <a:pt x="2770632" y="342900"/>
                  </a:lnTo>
                  <a:lnTo>
                    <a:pt x="2773045" y="368300"/>
                  </a:lnTo>
                  <a:lnTo>
                    <a:pt x="2774442" y="381000"/>
                  </a:lnTo>
                  <a:lnTo>
                    <a:pt x="2774950" y="406400"/>
                  </a:lnTo>
                  <a:lnTo>
                    <a:pt x="2774950" y="1930400"/>
                  </a:lnTo>
                  <a:lnTo>
                    <a:pt x="2774442" y="1955800"/>
                  </a:lnTo>
                  <a:lnTo>
                    <a:pt x="2772918" y="1968500"/>
                  </a:lnTo>
                  <a:lnTo>
                    <a:pt x="2770632" y="1993900"/>
                  </a:lnTo>
                  <a:lnTo>
                    <a:pt x="2767203" y="2006600"/>
                  </a:lnTo>
                  <a:lnTo>
                    <a:pt x="2763139" y="2032000"/>
                  </a:lnTo>
                  <a:lnTo>
                    <a:pt x="2758059" y="2044700"/>
                  </a:lnTo>
                  <a:lnTo>
                    <a:pt x="2751963" y="2057400"/>
                  </a:lnTo>
                  <a:lnTo>
                    <a:pt x="2745359" y="2082800"/>
                  </a:lnTo>
                  <a:lnTo>
                    <a:pt x="2737739" y="2095500"/>
                  </a:lnTo>
                  <a:lnTo>
                    <a:pt x="2729484" y="2108200"/>
                  </a:lnTo>
                  <a:lnTo>
                    <a:pt x="2720340" y="2133600"/>
                  </a:lnTo>
                  <a:lnTo>
                    <a:pt x="2710434" y="2146300"/>
                  </a:lnTo>
                  <a:lnTo>
                    <a:pt x="2676906" y="2184400"/>
                  </a:lnTo>
                  <a:lnTo>
                    <a:pt x="2637663" y="2222500"/>
                  </a:lnTo>
                  <a:lnTo>
                    <a:pt x="2608707" y="2247900"/>
                  </a:lnTo>
                  <a:lnTo>
                    <a:pt x="2593340" y="2260600"/>
                  </a:lnTo>
                  <a:lnTo>
                    <a:pt x="2577592" y="2260600"/>
                  </a:lnTo>
                  <a:lnTo>
                    <a:pt x="2561336" y="2273300"/>
                  </a:lnTo>
                  <a:lnTo>
                    <a:pt x="2544572" y="2286000"/>
                  </a:lnTo>
                  <a:lnTo>
                    <a:pt x="2527554" y="2286000"/>
                  </a:lnTo>
                  <a:lnTo>
                    <a:pt x="2510028" y="2298700"/>
                  </a:lnTo>
                  <a:lnTo>
                    <a:pt x="2593975" y="2298700"/>
                  </a:lnTo>
                  <a:lnTo>
                    <a:pt x="2611247" y="2286000"/>
                  </a:lnTo>
                  <a:lnTo>
                    <a:pt x="2644013" y="2260600"/>
                  </a:lnTo>
                  <a:lnTo>
                    <a:pt x="2674239" y="2235200"/>
                  </a:lnTo>
                  <a:lnTo>
                    <a:pt x="2714625" y="2197100"/>
                  </a:lnTo>
                  <a:lnTo>
                    <a:pt x="2727071" y="2171700"/>
                  </a:lnTo>
                  <a:lnTo>
                    <a:pt x="2738247" y="2159000"/>
                  </a:lnTo>
                  <a:lnTo>
                    <a:pt x="2748915" y="2146300"/>
                  </a:lnTo>
                  <a:lnTo>
                    <a:pt x="2758821" y="2133600"/>
                  </a:lnTo>
                  <a:lnTo>
                    <a:pt x="2767711" y="2108200"/>
                  </a:lnTo>
                  <a:lnTo>
                    <a:pt x="2776093" y="2095500"/>
                  </a:lnTo>
                  <a:lnTo>
                    <a:pt x="2783205" y="2070100"/>
                  </a:lnTo>
                  <a:lnTo>
                    <a:pt x="2789809" y="2057400"/>
                  </a:lnTo>
                  <a:lnTo>
                    <a:pt x="2795270" y="2032000"/>
                  </a:lnTo>
                  <a:lnTo>
                    <a:pt x="2799715" y="2019300"/>
                  </a:lnTo>
                  <a:lnTo>
                    <a:pt x="2803398" y="1993900"/>
                  </a:lnTo>
                  <a:lnTo>
                    <a:pt x="2805811" y="1968500"/>
                  </a:lnTo>
                  <a:lnTo>
                    <a:pt x="2807462" y="1955800"/>
                  </a:lnTo>
                  <a:lnTo>
                    <a:pt x="2807970" y="1930400"/>
                  </a:lnTo>
                  <a:lnTo>
                    <a:pt x="2807970" y="406400"/>
                  </a:lnTo>
                  <a:lnTo>
                    <a:pt x="2807335" y="381000"/>
                  </a:lnTo>
                  <a:lnTo>
                    <a:pt x="2805684" y="355600"/>
                  </a:lnTo>
                  <a:lnTo>
                    <a:pt x="2803144" y="342900"/>
                  </a:lnTo>
                  <a:lnTo>
                    <a:pt x="2799461" y="317500"/>
                  </a:lnTo>
                  <a:lnTo>
                    <a:pt x="2794762" y="304800"/>
                  </a:lnTo>
                  <a:lnTo>
                    <a:pt x="2789301" y="279400"/>
                  </a:lnTo>
                  <a:lnTo>
                    <a:pt x="2782824" y="266700"/>
                  </a:lnTo>
                  <a:lnTo>
                    <a:pt x="2775458" y="241300"/>
                  </a:lnTo>
                  <a:lnTo>
                    <a:pt x="2767203" y="228600"/>
                  </a:lnTo>
                  <a:lnTo>
                    <a:pt x="2758059" y="203200"/>
                  </a:lnTo>
                  <a:lnTo>
                    <a:pt x="2748280" y="190500"/>
                  </a:lnTo>
                  <a:lnTo>
                    <a:pt x="2737612" y="177800"/>
                  </a:lnTo>
                  <a:lnTo>
                    <a:pt x="2726055" y="152400"/>
                  </a:lnTo>
                  <a:lnTo>
                    <a:pt x="2687447" y="114300"/>
                  </a:lnTo>
                  <a:lnTo>
                    <a:pt x="2658364" y="88900"/>
                  </a:lnTo>
                  <a:lnTo>
                    <a:pt x="2626614" y="63500"/>
                  </a:lnTo>
                  <a:lnTo>
                    <a:pt x="2610104" y="50800"/>
                  </a:lnTo>
                  <a:lnTo>
                    <a:pt x="2592832" y="38100"/>
                  </a:lnTo>
                  <a:close/>
                </a:path>
                <a:path w="2807970" h="2336800">
                  <a:moveTo>
                    <a:pt x="298881" y="2273300"/>
                  </a:moveTo>
                  <a:lnTo>
                    <a:pt x="262229" y="2273300"/>
                  </a:lnTo>
                  <a:lnTo>
                    <a:pt x="279209" y="2286000"/>
                  </a:lnTo>
                  <a:lnTo>
                    <a:pt x="316191" y="2286000"/>
                  </a:lnTo>
                  <a:lnTo>
                    <a:pt x="298881" y="2273300"/>
                  </a:lnTo>
                  <a:close/>
                </a:path>
                <a:path w="2807970" h="2336800">
                  <a:moveTo>
                    <a:pt x="2523490" y="2273300"/>
                  </a:moveTo>
                  <a:lnTo>
                    <a:pt x="2486152" y="2273300"/>
                  </a:lnTo>
                  <a:lnTo>
                    <a:pt x="2469007" y="2286000"/>
                  </a:lnTo>
                  <a:lnTo>
                    <a:pt x="2506599" y="2286000"/>
                  </a:lnTo>
                  <a:lnTo>
                    <a:pt x="2523490" y="2273300"/>
                  </a:lnTo>
                  <a:close/>
                </a:path>
                <a:path w="2807970" h="2336800">
                  <a:moveTo>
                    <a:pt x="265798" y="2260600"/>
                  </a:moveTo>
                  <a:lnTo>
                    <a:pt x="229438" y="2260600"/>
                  </a:lnTo>
                  <a:lnTo>
                    <a:pt x="245554" y="2273300"/>
                  </a:lnTo>
                  <a:lnTo>
                    <a:pt x="282219" y="2273300"/>
                  </a:lnTo>
                  <a:lnTo>
                    <a:pt x="265798" y="2260600"/>
                  </a:lnTo>
                  <a:close/>
                </a:path>
                <a:path w="2807970" h="2336800">
                  <a:moveTo>
                    <a:pt x="2556256" y="2260600"/>
                  </a:moveTo>
                  <a:lnTo>
                    <a:pt x="2519426" y="2260600"/>
                  </a:lnTo>
                  <a:lnTo>
                    <a:pt x="2503043" y="2273300"/>
                  </a:lnTo>
                  <a:lnTo>
                    <a:pt x="2540127" y="2273300"/>
                  </a:lnTo>
                  <a:lnTo>
                    <a:pt x="2556256" y="2260600"/>
                  </a:lnTo>
                  <a:close/>
                </a:path>
                <a:path w="2807970" h="2336800">
                  <a:moveTo>
                    <a:pt x="250939" y="76200"/>
                  </a:moveTo>
                  <a:lnTo>
                    <a:pt x="214376" y="76200"/>
                  </a:lnTo>
                  <a:lnTo>
                    <a:pt x="198996" y="88900"/>
                  </a:lnTo>
                  <a:lnTo>
                    <a:pt x="184175" y="101600"/>
                  </a:lnTo>
                  <a:lnTo>
                    <a:pt x="169811" y="114300"/>
                  </a:lnTo>
                  <a:lnTo>
                    <a:pt x="156032" y="127000"/>
                  </a:lnTo>
                  <a:lnTo>
                    <a:pt x="142709" y="127000"/>
                  </a:lnTo>
                  <a:lnTo>
                    <a:pt x="130073" y="139700"/>
                  </a:lnTo>
                  <a:lnTo>
                    <a:pt x="117853" y="152400"/>
                  </a:lnTo>
                  <a:lnTo>
                    <a:pt x="106337" y="165100"/>
                  </a:lnTo>
                  <a:lnTo>
                    <a:pt x="95443" y="190500"/>
                  </a:lnTo>
                  <a:lnTo>
                    <a:pt x="85252" y="203200"/>
                  </a:lnTo>
                  <a:lnTo>
                    <a:pt x="75725" y="215900"/>
                  </a:lnTo>
                  <a:lnTo>
                    <a:pt x="66903" y="228600"/>
                  </a:lnTo>
                  <a:lnTo>
                    <a:pt x="58832" y="241300"/>
                  </a:lnTo>
                  <a:lnTo>
                    <a:pt x="51471" y="266700"/>
                  </a:lnTo>
                  <a:lnTo>
                    <a:pt x="44947" y="279400"/>
                  </a:lnTo>
                  <a:lnTo>
                    <a:pt x="39112" y="292100"/>
                  </a:lnTo>
                  <a:lnTo>
                    <a:pt x="34188" y="317500"/>
                  </a:lnTo>
                  <a:lnTo>
                    <a:pt x="30140" y="330200"/>
                  </a:lnTo>
                  <a:lnTo>
                    <a:pt x="26851" y="342900"/>
                  </a:lnTo>
                  <a:lnTo>
                    <a:pt x="24545" y="368300"/>
                  </a:lnTo>
                  <a:lnTo>
                    <a:pt x="23067" y="381000"/>
                  </a:lnTo>
                  <a:lnTo>
                    <a:pt x="22595" y="406400"/>
                  </a:lnTo>
                  <a:lnTo>
                    <a:pt x="22590" y="1930400"/>
                  </a:lnTo>
                  <a:lnTo>
                    <a:pt x="23021" y="1955800"/>
                  </a:lnTo>
                  <a:lnTo>
                    <a:pt x="24470" y="1968500"/>
                  </a:lnTo>
                  <a:lnTo>
                    <a:pt x="26711" y="1993900"/>
                  </a:lnTo>
                  <a:lnTo>
                    <a:pt x="29997" y="2006600"/>
                  </a:lnTo>
                  <a:lnTo>
                    <a:pt x="33975" y="2019300"/>
                  </a:lnTo>
                  <a:lnTo>
                    <a:pt x="38842" y="2044700"/>
                  </a:lnTo>
                  <a:lnTo>
                    <a:pt x="44709" y="2057400"/>
                  </a:lnTo>
                  <a:lnTo>
                    <a:pt x="51117" y="2070100"/>
                  </a:lnTo>
                  <a:lnTo>
                    <a:pt x="58521" y="2095500"/>
                  </a:lnTo>
                  <a:lnTo>
                    <a:pt x="66485" y="2108200"/>
                  </a:lnTo>
                  <a:lnTo>
                    <a:pt x="75346" y="2120900"/>
                  </a:lnTo>
                  <a:lnTo>
                    <a:pt x="84802" y="2133600"/>
                  </a:lnTo>
                  <a:lnTo>
                    <a:pt x="94969" y="2146300"/>
                  </a:lnTo>
                  <a:lnTo>
                    <a:pt x="105793" y="2171700"/>
                  </a:lnTo>
                  <a:lnTo>
                    <a:pt x="117406" y="2184400"/>
                  </a:lnTo>
                  <a:lnTo>
                    <a:pt x="129374" y="2197100"/>
                  </a:lnTo>
                  <a:lnTo>
                    <a:pt x="142176" y="2209800"/>
                  </a:lnTo>
                  <a:lnTo>
                    <a:pt x="155384" y="2209800"/>
                  </a:lnTo>
                  <a:lnTo>
                    <a:pt x="169164" y="2222500"/>
                  </a:lnTo>
                  <a:lnTo>
                    <a:pt x="183527" y="2235200"/>
                  </a:lnTo>
                  <a:lnTo>
                    <a:pt x="198374" y="2247900"/>
                  </a:lnTo>
                  <a:lnTo>
                    <a:pt x="213601" y="2260600"/>
                  </a:lnTo>
                  <a:lnTo>
                    <a:pt x="249542" y="2260600"/>
                  </a:lnTo>
                  <a:lnTo>
                    <a:pt x="233984" y="2247900"/>
                  </a:lnTo>
                  <a:lnTo>
                    <a:pt x="218592" y="2247900"/>
                  </a:lnTo>
                  <a:lnTo>
                    <a:pt x="203873" y="2235200"/>
                  </a:lnTo>
                  <a:lnTo>
                    <a:pt x="189484" y="2222500"/>
                  </a:lnTo>
                  <a:lnTo>
                    <a:pt x="175514" y="2222500"/>
                  </a:lnTo>
                  <a:lnTo>
                    <a:pt x="162204" y="2209800"/>
                  </a:lnTo>
                  <a:lnTo>
                    <a:pt x="125383" y="2171700"/>
                  </a:lnTo>
                  <a:lnTo>
                    <a:pt x="93776" y="2133600"/>
                  </a:lnTo>
                  <a:lnTo>
                    <a:pt x="76012" y="2095500"/>
                  </a:lnTo>
                  <a:lnTo>
                    <a:pt x="68326" y="2082800"/>
                  </a:lnTo>
                  <a:lnTo>
                    <a:pt x="61130" y="2070100"/>
                  </a:lnTo>
                  <a:lnTo>
                    <a:pt x="54956" y="2057400"/>
                  </a:lnTo>
                  <a:lnTo>
                    <a:pt x="49244" y="2032000"/>
                  </a:lnTo>
                  <a:lnTo>
                    <a:pt x="44560" y="2019300"/>
                  </a:lnTo>
                  <a:lnTo>
                    <a:pt x="40725" y="2006600"/>
                  </a:lnTo>
                  <a:lnTo>
                    <a:pt x="37533" y="1981200"/>
                  </a:lnTo>
                  <a:lnTo>
                    <a:pt x="35386" y="1968500"/>
                  </a:lnTo>
                  <a:lnTo>
                    <a:pt x="33987" y="1955800"/>
                  </a:lnTo>
                  <a:lnTo>
                    <a:pt x="33587" y="1930400"/>
                  </a:lnTo>
                  <a:lnTo>
                    <a:pt x="33596" y="406400"/>
                  </a:lnTo>
                  <a:lnTo>
                    <a:pt x="34063" y="381000"/>
                  </a:lnTo>
                  <a:lnTo>
                    <a:pt x="35511" y="368300"/>
                  </a:lnTo>
                  <a:lnTo>
                    <a:pt x="37767" y="342900"/>
                  </a:lnTo>
                  <a:lnTo>
                    <a:pt x="40962" y="330200"/>
                  </a:lnTo>
                  <a:lnTo>
                    <a:pt x="44916" y="317500"/>
                  </a:lnTo>
                  <a:lnTo>
                    <a:pt x="49693" y="292100"/>
                  </a:lnTo>
                  <a:lnTo>
                    <a:pt x="55355" y="279400"/>
                  </a:lnTo>
                  <a:lnTo>
                    <a:pt x="61719" y="266700"/>
                  </a:lnTo>
                  <a:lnTo>
                    <a:pt x="68845" y="254000"/>
                  </a:lnTo>
                  <a:lnTo>
                    <a:pt x="76708" y="228600"/>
                  </a:lnTo>
                  <a:lnTo>
                    <a:pt x="104397" y="190500"/>
                  </a:lnTo>
                  <a:lnTo>
                    <a:pt x="138049" y="152400"/>
                  </a:lnTo>
                  <a:lnTo>
                    <a:pt x="176593" y="114300"/>
                  </a:lnTo>
                  <a:lnTo>
                    <a:pt x="190563" y="114300"/>
                  </a:lnTo>
                  <a:lnTo>
                    <a:pt x="204914" y="101600"/>
                  </a:lnTo>
                  <a:lnTo>
                    <a:pt x="219875" y="88900"/>
                  </a:lnTo>
                  <a:lnTo>
                    <a:pt x="235064" y="88900"/>
                  </a:lnTo>
                  <a:lnTo>
                    <a:pt x="250939" y="76200"/>
                  </a:lnTo>
                  <a:close/>
                </a:path>
                <a:path w="2807970" h="2336800">
                  <a:moveTo>
                    <a:pt x="2588133" y="88900"/>
                  </a:moveTo>
                  <a:lnTo>
                    <a:pt x="2567813" y="88900"/>
                  </a:lnTo>
                  <a:lnTo>
                    <a:pt x="2582545" y="101600"/>
                  </a:lnTo>
                  <a:lnTo>
                    <a:pt x="2597023" y="114300"/>
                  </a:lnTo>
                  <a:lnTo>
                    <a:pt x="2610993" y="114300"/>
                  </a:lnTo>
                  <a:lnTo>
                    <a:pt x="2624201" y="127000"/>
                  </a:lnTo>
                  <a:lnTo>
                    <a:pt x="2661285" y="165100"/>
                  </a:lnTo>
                  <a:lnTo>
                    <a:pt x="2692654" y="203200"/>
                  </a:lnTo>
                  <a:lnTo>
                    <a:pt x="2710307" y="241300"/>
                  </a:lnTo>
                  <a:lnTo>
                    <a:pt x="2718308" y="254000"/>
                  </a:lnTo>
                  <a:lnTo>
                    <a:pt x="2725293" y="266700"/>
                  </a:lnTo>
                  <a:lnTo>
                    <a:pt x="2731643" y="279400"/>
                  </a:lnTo>
                  <a:lnTo>
                    <a:pt x="2737104" y="304800"/>
                  </a:lnTo>
                  <a:lnTo>
                    <a:pt x="2741930" y="317500"/>
                  </a:lnTo>
                  <a:lnTo>
                    <a:pt x="2745867" y="330200"/>
                  </a:lnTo>
                  <a:lnTo>
                    <a:pt x="2749042" y="355600"/>
                  </a:lnTo>
                  <a:lnTo>
                    <a:pt x="2751201" y="368300"/>
                  </a:lnTo>
                  <a:lnTo>
                    <a:pt x="2752471" y="381000"/>
                  </a:lnTo>
                  <a:lnTo>
                    <a:pt x="2752979" y="406400"/>
                  </a:lnTo>
                  <a:lnTo>
                    <a:pt x="2752979" y="1930400"/>
                  </a:lnTo>
                  <a:lnTo>
                    <a:pt x="2752471" y="1955800"/>
                  </a:lnTo>
                  <a:lnTo>
                    <a:pt x="2751074" y="1968500"/>
                  </a:lnTo>
                  <a:lnTo>
                    <a:pt x="2748788" y="1993900"/>
                  </a:lnTo>
                  <a:lnTo>
                    <a:pt x="2745613" y="2006600"/>
                  </a:lnTo>
                  <a:lnTo>
                    <a:pt x="2741676" y="2019300"/>
                  </a:lnTo>
                  <a:lnTo>
                    <a:pt x="2736850" y="2044700"/>
                  </a:lnTo>
                  <a:lnTo>
                    <a:pt x="2731135" y="2057400"/>
                  </a:lnTo>
                  <a:lnTo>
                    <a:pt x="2724785" y="2070100"/>
                  </a:lnTo>
                  <a:lnTo>
                    <a:pt x="2717673" y="2082800"/>
                  </a:lnTo>
                  <a:lnTo>
                    <a:pt x="2709799" y="2108200"/>
                  </a:lnTo>
                  <a:lnTo>
                    <a:pt x="2681986" y="2146300"/>
                  </a:lnTo>
                  <a:lnTo>
                    <a:pt x="2648585" y="2184400"/>
                  </a:lnTo>
                  <a:lnTo>
                    <a:pt x="2609850" y="2222500"/>
                  </a:lnTo>
                  <a:lnTo>
                    <a:pt x="2596007" y="2222500"/>
                  </a:lnTo>
                  <a:lnTo>
                    <a:pt x="2566670" y="2247900"/>
                  </a:lnTo>
                  <a:lnTo>
                    <a:pt x="2551303" y="2247900"/>
                  </a:lnTo>
                  <a:lnTo>
                    <a:pt x="2535555" y="2260600"/>
                  </a:lnTo>
                  <a:lnTo>
                    <a:pt x="2572131" y="2260600"/>
                  </a:lnTo>
                  <a:lnTo>
                    <a:pt x="2587371" y="2247900"/>
                  </a:lnTo>
                  <a:lnTo>
                    <a:pt x="2602357" y="2235200"/>
                  </a:lnTo>
                  <a:lnTo>
                    <a:pt x="2616581" y="2222500"/>
                  </a:lnTo>
                  <a:lnTo>
                    <a:pt x="2630551" y="2209800"/>
                  </a:lnTo>
                  <a:lnTo>
                    <a:pt x="2643759" y="2209800"/>
                  </a:lnTo>
                  <a:lnTo>
                    <a:pt x="2656459" y="2197100"/>
                  </a:lnTo>
                  <a:lnTo>
                    <a:pt x="2668651" y="2184400"/>
                  </a:lnTo>
                  <a:lnTo>
                    <a:pt x="2680208" y="2171700"/>
                  </a:lnTo>
                  <a:lnTo>
                    <a:pt x="2691003" y="2146300"/>
                  </a:lnTo>
                  <a:lnTo>
                    <a:pt x="2701290" y="2133600"/>
                  </a:lnTo>
                  <a:lnTo>
                    <a:pt x="2710815" y="2120900"/>
                  </a:lnTo>
                  <a:lnTo>
                    <a:pt x="2719578" y="2108200"/>
                  </a:lnTo>
                  <a:lnTo>
                    <a:pt x="2727706" y="2095500"/>
                  </a:lnTo>
                  <a:lnTo>
                    <a:pt x="2735072" y="2070100"/>
                  </a:lnTo>
                  <a:lnTo>
                    <a:pt x="2741549" y="2057400"/>
                  </a:lnTo>
                  <a:lnTo>
                    <a:pt x="2747391" y="2044700"/>
                  </a:lnTo>
                  <a:lnTo>
                    <a:pt x="2752344" y="2019300"/>
                  </a:lnTo>
                  <a:lnTo>
                    <a:pt x="2756408" y="2006600"/>
                  </a:lnTo>
                  <a:lnTo>
                    <a:pt x="2759710" y="1993900"/>
                  </a:lnTo>
                  <a:lnTo>
                    <a:pt x="2761996" y="1968500"/>
                  </a:lnTo>
                  <a:lnTo>
                    <a:pt x="2763520" y="1955800"/>
                  </a:lnTo>
                  <a:lnTo>
                    <a:pt x="2763901" y="1930400"/>
                  </a:lnTo>
                  <a:lnTo>
                    <a:pt x="2763901" y="406400"/>
                  </a:lnTo>
                  <a:lnTo>
                    <a:pt x="2763393" y="381000"/>
                  </a:lnTo>
                  <a:lnTo>
                    <a:pt x="2762123" y="368300"/>
                  </a:lnTo>
                  <a:lnTo>
                    <a:pt x="2759837" y="342900"/>
                  </a:lnTo>
                  <a:lnTo>
                    <a:pt x="2756535" y="330200"/>
                  </a:lnTo>
                  <a:lnTo>
                    <a:pt x="2752471" y="317500"/>
                  </a:lnTo>
                  <a:lnTo>
                    <a:pt x="2747518" y="292100"/>
                  </a:lnTo>
                  <a:lnTo>
                    <a:pt x="2741803" y="279400"/>
                  </a:lnTo>
                  <a:lnTo>
                    <a:pt x="2735326" y="266700"/>
                  </a:lnTo>
                  <a:lnTo>
                    <a:pt x="2728087" y="241300"/>
                  </a:lnTo>
                  <a:lnTo>
                    <a:pt x="2701671" y="203200"/>
                  </a:lnTo>
                  <a:lnTo>
                    <a:pt x="2680589" y="177800"/>
                  </a:lnTo>
                  <a:lnTo>
                    <a:pt x="2669159" y="152400"/>
                  </a:lnTo>
                  <a:lnTo>
                    <a:pt x="2656967" y="139700"/>
                  </a:lnTo>
                  <a:lnTo>
                    <a:pt x="2644394" y="139700"/>
                  </a:lnTo>
                  <a:lnTo>
                    <a:pt x="2631059" y="127000"/>
                  </a:lnTo>
                  <a:lnTo>
                    <a:pt x="2617343" y="114300"/>
                  </a:lnTo>
                  <a:lnTo>
                    <a:pt x="2602992" y="101600"/>
                  </a:lnTo>
                  <a:lnTo>
                    <a:pt x="2588133" y="88900"/>
                  </a:lnTo>
                  <a:close/>
                </a:path>
                <a:path w="2807970" h="2336800">
                  <a:moveTo>
                    <a:pt x="2540889" y="63500"/>
                  </a:moveTo>
                  <a:lnTo>
                    <a:pt x="2504313" y="63500"/>
                  </a:lnTo>
                  <a:lnTo>
                    <a:pt x="2520569" y="76200"/>
                  </a:lnTo>
                  <a:lnTo>
                    <a:pt x="2536952" y="76200"/>
                  </a:lnTo>
                  <a:lnTo>
                    <a:pt x="2552446" y="88900"/>
                  </a:lnTo>
                  <a:lnTo>
                    <a:pt x="2572893" y="88900"/>
                  </a:lnTo>
                  <a:lnTo>
                    <a:pt x="2557018" y="76200"/>
                  </a:lnTo>
                  <a:lnTo>
                    <a:pt x="2540889" y="63500"/>
                  </a:lnTo>
                  <a:close/>
                </a:path>
                <a:path w="2807970" h="2336800">
                  <a:moveTo>
                    <a:pt x="283603" y="63500"/>
                  </a:moveTo>
                  <a:lnTo>
                    <a:pt x="246392" y="63500"/>
                  </a:lnTo>
                  <a:lnTo>
                    <a:pt x="230085" y="76200"/>
                  </a:lnTo>
                  <a:lnTo>
                    <a:pt x="266877" y="76200"/>
                  </a:lnTo>
                  <a:lnTo>
                    <a:pt x="283603" y="63500"/>
                  </a:lnTo>
                  <a:close/>
                </a:path>
                <a:path w="2807970" h="2336800">
                  <a:moveTo>
                    <a:pt x="317360" y="50800"/>
                  </a:moveTo>
                  <a:lnTo>
                    <a:pt x="280047" y="50800"/>
                  </a:lnTo>
                  <a:lnTo>
                    <a:pt x="262890" y="63500"/>
                  </a:lnTo>
                  <a:lnTo>
                    <a:pt x="300316" y="63500"/>
                  </a:lnTo>
                  <a:lnTo>
                    <a:pt x="317360" y="50800"/>
                  </a:lnTo>
                  <a:close/>
                </a:path>
                <a:path w="2807970" h="2336800">
                  <a:moveTo>
                    <a:pt x="2507361" y="50800"/>
                  </a:moveTo>
                  <a:lnTo>
                    <a:pt x="2470277" y="50800"/>
                  </a:lnTo>
                  <a:lnTo>
                    <a:pt x="2487549" y="63500"/>
                  </a:lnTo>
                  <a:lnTo>
                    <a:pt x="2524125" y="63500"/>
                  </a:lnTo>
                  <a:lnTo>
                    <a:pt x="2507361" y="50800"/>
                  </a:lnTo>
                  <a:close/>
                </a:path>
                <a:path w="2807970" h="2336800">
                  <a:moveTo>
                    <a:pt x="2454275" y="38100"/>
                  </a:moveTo>
                  <a:lnTo>
                    <a:pt x="333082" y="38100"/>
                  </a:lnTo>
                  <a:lnTo>
                    <a:pt x="314921" y="50800"/>
                  </a:lnTo>
                  <a:lnTo>
                    <a:pt x="2472182" y="50800"/>
                  </a:lnTo>
                  <a:lnTo>
                    <a:pt x="2454275" y="38100"/>
                  </a:lnTo>
                  <a:close/>
                </a:path>
                <a:path w="2807970" h="2336800">
                  <a:moveTo>
                    <a:pt x="331114" y="25400"/>
                  </a:moveTo>
                  <a:lnTo>
                    <a:pt x="228168" y="25400"/>
                  </a:lnTo>
                  <a:lnTo>
                    <a:pt x="210134" y="38100"/>
                  </a:lnTo>
                  <a:lnTo>
                    <a:pt x="312496" y="38100"/>
                  </a:lnTo>
                  <a:lnTo>
                    <a:pt x="331114" y="25400"/>
                  </a:lnTo>
                  <a:close/>
                </a:path>
                <a:path w="2807970" h="2336800">
                  <a:moveTo>
                    <a:pt x="2538476" y="12700"/>
                  </a:moveTo>
                  <a:lnTo>
                    <a:pt x="265798" y="12700"/>
                  </a:lnTo>
                  <a:lnTo>
                    <a:pt x="246900" y="25400"/>
                  </a:lnTo>
                  <a:lnTo>
                    <a:pt x="2455672" y="25400"/>
                  </a:lnTo>
                  <a:lnTo>
                    <a:pt x="2474214" y="38100"/>
                  </a:lnTo>
                  <a:lnTo>
                    <a:pt x="2575179" y="38100"/>
                  </a:lnTo>
                  <a:lnTo>
                    <a:pt x="2538476" y="12700"/>
                  </a:lnTo>
                  <a:close/>
                </a:path>
                <a:path w="2807970" h="2336800">
                  <a:moveTo>
                    <a:pt x="2480056" y="0"/>
                  </a:moveTo>
                  <a:lnTo>
                    <a:pt x="305193" y="0"/>
                  </a:lnTo>
                  <a:lnTo>
                    <a:pt x="285280" y="12700"/>
                  </a:lnTo>
                  <a:lnTo>
                    <a:pt x="2499741" y="12700"/>
                  </a:lnTo>
                  <a:lnTo>
                    <a:pt x="2480056" y="0"/>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451510" y="1718818"/>
            <a:ext cx="1882139" cy="513715"/>
          </a:xfrm>
          <a:prstGeom prst="rect">
            <a:avLst/>
          </a:prstGeom>
        </p:spPr>
        <p:txBody>
          <a:bodyPr vert="horz" wrap="square" lIns="0" tIns="13335" rIns="0" bIns="0" rtlCol="0">
            <a:spAutoFit/>
          </a:bodyPr>
          <a:lstStyle/>
          <a:p>
            <a:pPr marL="12700">
              <a:lnSpc>
                <a:spcPct val="100000"/>
              </a:lnSpc>
              <a:spcBef>
                <a:spcPts val="105"/>
              </a:spcBef>
            </a:pPr>
            <a:r>
              <a:rPr sz="3200" b="1" spc="-50" dirty="0">
                <a:latin typeface="Arial"/>
                <a:cs typeface="Arial"/>
              </a:rPr>
              <a:t>CHRONIC</a:t>
            </a:r>
            <a:endParaRPr sz="3200">
              <a:latin typeface="Arial"/>
              <a:cs typeface="Arial"/>
            </a:endParaRPr>
          </a:p>
        </p:txBody>
      </p:sp>
      <p:grpSp>
        <p:nvGrpSpPr>
          <p:cNvPr id="10" name="object 10"/>
          <p:cNvGrpSpPr/>
          <p:nvPr/>
        </p:nvGrpSpPr>
        <p:grpSpPr>
          <a:xfrm>
            <a:off x="2780664" y="3794886"/>
            <a:ext cx="6244590" cy="3063240"/>
            <a:chOff x="2780664" y="3794886"/>
            <a:chExt cx="6244590" cy="3063240"/>
          </a:xfrm>
        </p:grpSpPr>
        <p:sp>
          <p:nvSpPr>
            <p:cNvPr id="11" name="object 11"/>
            <p:cNvSpPr/>
            <p:nvPr/>
          </p:nvSpPr>
          <p:spPr>
            <a:xfrm>
              <a:off x="2808223" y="3861307"/>
              <a:ext cx="6178550" cy="2996565"/>
            </a:xfrm>
            <a:custGeom>
              <a:avLst/>
              <a:gdLst/>
              <a:ahLst/>
              <a:cxnLst/>
              <a:rect l="l" t="t" r="r" b="b"/>
              <a:pathLst>
                <a:path w="6178550" h="2996565">
                  <a:moveTo>
                    <a:pt x="4680077" y="0"/>
                  </a:moveTo>
                  <a:lnTo>
                    <a:pt x="4680077" y="374523"/>
                  </a:lnTo>
                  <a:lnTo>
                    <a:pt x="0" y="374523"/>
                  </a:lnTo>
                  <a:lnTo>
                    <a:pt x="0" y="2621508"/>
                  </a:lnTo>
                  <a:lnTo>
                    <a:pt x="4680077" y="2621508"/>
                  </a:lnTo>
                  <a:lnTo>
                    <a:pt x="4680077" y="2996009"/>
                  </a:lnTo>
                  <a:lnTo>
                    <a:pt x="6178042" y="1497965"/>
                  </a:lnTo>
                  <a:lnTo>
                    <a:pt x="4680077" y="0"/>
                  </a:lnTo>
                  <a:close/>
                </a:path>
              </a:pathLst>
            </a:custGeom>
            <a:solidFill>
              <a:srgbClr val="EB631B">
                <a:alpha val="90194"/>
              </a:srgbClr>
            </a:solidFill>
          </p:spPr>
          <p:txBody>
            <a:bodyPr wrap="square" lIns="0" tIns="0" rIns="0" bIns="0" rtlCol="0"/>
            <a:lstStyle/>
            <a:p>
              <a:endParaRPr/>
            </a:p>
          </p:txBody>
        </p:sp>
        <p:sp>
          <p:nvSpPr>
            <p:cNvPr id="12" name="object 12"/>
            <p:cNvSpPr/>
            <p:nvPr/>
          </p:nvSpPr>
          <p:spPr>
            <a:xfrm>
              <a:off x="2780664" y="3794886"/>
              <a:ext cx="6244590" cy="3063240"/>
            </a:xfrm>
            <a:custGeom>
              <a:avLst/>
              <a:gdLst/>
              <a:ahLst/>
              <a:cxnLst/>
              <a:rect l="l" t="t" r="r" b="b"/>
              <a:pathLst>
                <a:path w="6244590" h="3063240">
                  <a:moveTo>
                    <a:pt x="4680077" y="0"/>
                  </a:moveTo>
                  <a:lnTo>
                    <a:pt x="4680077" y="413385"/>
                  </a:lnTo>
                  <a:lnTo>
                    <a:pt x="0" y="413385"/>
                  </a:lnTo>
                  <a:lnTo>
                    <a:pt x="0" y="2715425"/>
                  </a:lnTo>
                  <a:lnTo>
                    <a:pt x="4680077" y="2715425"/>
                  </a:lnTo>
                  <a:lnTo>
                    <a:pt x="4680077" y="3063109"/>
                  </a:lnTo>
                  <a:lnTo>
                    <a:pt x="4745784" y="3063109"/>
                  </a:lnTo>
                  <a:lnTo>
                    <a:pt x="4759742" y="3049150"/>
                  </a:lnTo>
                  <a:lnTo>
                    <a:pt x="4713096" y="3049150"/>
                  </a:lnTo>
                  <a:lnTo>
                    <a:pt x="4713096" y="2682430"/>
                  </a:lnTo>
                  <a:lnTo>
                    <a:pt x="33020" y="2682430"/>
                  </a:lnTo>
                  <a:lnTo>
                    <a:pt x="33020" y="446405"/>
                  </a:lnTo>
                  <a:lnTo>
                    <a:pt x="4713096" y="446405"/>
                  </a:lnTo>
                  <a:lnTo>
                    <a:pt x="4713096" y="79629"/>
                  </a:lnTo>
                  <a:lnTo>
                    <a:pt x="4759706" y="79629"/>
                  </a:lnTo>
                  <a:lnTo>
                    <a:pt x="4680077" y="0"/>
                  </a:lnTo>
                  <a:close/>
                </a:path>
                <a:path w="6244590" h="3063240">
                  <a:moveTo>
                    <a:pt x="4759706" y="79629"/>
                  </a:moveTo>
                  <a:lnTo>
                    <a:pt x="4713096" y="79629"/>
                  </a:lnTo>
                  <a:lnTo>
                    <a:pt x="6197854" y="1564386"/>
                  </a:lnTo>
                  <a:lnTo>
                    <a:pt x="4713096" y="3049150"/>
                  </a:lnTo>
                  <a:lnTo>
                    <a:pt x="4759742" y="3049150"/>
                  </a:lnTo>
                  <a:lnTo>
                    <a:pt x="6244463" y="1564386"/>
                  </a:lnTo>
                  <a:lnTo>
                    <a:pt x="4759706" y="79629"/>
                  </a:lnTo>
                  <a:close/>
                </a:path>
                <a:path w="6244590" h="3063240">
                  <a:moveTo>
                    <a:pt x="4724019" y="106171"/>
                  </a:moveTo>
                  <a:lnTo>
                    <a:pt x="4724019" y="457454"/>
                  </a:lnTo>
                  <a:lnTo>
                    <a:pt x="44068" y="457454"/>
                  </a:lnTo>
                  <a:lnTo>
                    <a:pt x="44068" y="2671419"/>
                  </a:lnTo>
                  <a:lnTo>
                    <a:pt x="4724019" y="2671419"/>
                  </a:lnTo>
                  <a:lnTo>
                    <a:pt x="4724019" y="3022593"/>
                  </a:lnTo>
                  <a:lnTo>
                    <a:pt x="4750574" y="2996037"/>
                  </a:lnTo>
                  <a:lnTo>
                    <a:pt x="4735068" y="2996037"/>
                  </a:lnTo>
                  <a:lnTo>
                    <a:pt x="4735068" y="2660421"/>
                  </a:lnTo>
                  <a:lnTo>
                    <a:pt x="54991" y="2660421"/>
                  </a:lnTo>
                  <a:lnTo>
                    <a:pt x="54991" y="468375"/>
                  </a:lnTo>
                  <a:lnTo>
                    <a:pt x="4735068" y="468375"/>
                  </a:lnTo>
                  <a:lnTo>
                    <a:pt x="4735068" y="132842"/>
                  </a:lnTo>
                  <a:lnTo>
                    <a:pt x="4750689" y="132842"/>
                  </a:lnTo>
                  <a:lnTo>
                    <a:pt x="4724019" y="106171"/>
                  </a:lnTo>
                  <a:close/>
                </a:path>
                <a:path w="6244590" h="3063240">
                  <a:moveTo>
                    <a:pt x="4750689" y="132842"/>
                  </a:moveTo>
                  <a:lnTo>
                    <a:pt x="4735068" y="132842"/>
                  </a:lnTo>
                  <a:lnTo>
                    <a:pt x="6166739" y="1564386"/>
                  </a:lnTo>
                  <a:lnTo>
                    <a:pt x="4735068" y="2996037"/>
                  </a:lnTo>
                  <a:lnTo>
                    <a:pt x="4750574" y="2996037"/>
                  </a:lnTo>
                  <a:lnTo>
                    <a:pt x="6182233" y="1564386"/>
                  </a:lnTo>
                  <a:lnTo>
                    <a:pt x="4750689" y="132842"/>
                  </a:lnTo>
                  <a:close/>
                </a:path>
              </a:pathLst>
            </a:custGeom>
            <a:solidFill>
              <a:srgbClr val="CDDFE8">
                <a:alpha val="90194"/>
              </a:srgbClr>
            </a:solidFill>
          </p:spPr>
          <p:txBody>
            <a:bodyPr wrap="square" lIns="0" tIns="0" rIns="0" bIns="0" rtlCol="0"/>
            <a:lstStyle/>
            <a:p>
              <a:endParaRPr/>
            </a:p>
          </p:txBody>
        </p:sp>
      </p:grpSp>
      <p:sp>
        <p:nvSpPr>
          <p:cNvPr id="13" name="object 13"/>
          <p:cNvSpPr txBox="1"/>
          <p:nvPr/>
        </p:nvSpPr>
        <p:spPr>
          <a:xfrm>
            <a:off x="2807335" y="4188186"/>
            <a:ext cx="4909185" cy="1976755"/>
          </a:xfrm>
          <a:prstGeom prst="rect">
            <a:avLst/>
          </a:prstGeom>
        </p:spPr>
        <p:txBody>
          <a:bodyPr vert="horz" wrap="square" lIns="0" tIns="55244" rIns="0" bIns="0" rtlCol="0">
            <a:spAutoFit/>
          </a:bodyPr>
          <a:lstStyle/>
          <a:p>
            <a:pPr marL="184785" indent="-172720">
              <a:lnSpc>
                <a:spcPct val="100000"/>
              </a:lnSpc>
              <a:spcBef>
                <a:spcPts val="434"/>
              </a:spcBef>
              <a:buFont typeface="Arial"/>
              <a:buChar char="•"/>
              <a:tabLst>
                <a:tab pos="185420" algn="l"/>
              </a:tabLst>
            </a:pPr>
            <a:r>
              <a:rPr sz="1800" b="1" spc="-30" dirty="0">
                <a:solidFill>
                  <a:srgbClr val="464646"/>
                </a:solidFill>
                <a:latin typeface="Arial"/>
                <a:cs typeface="Arial"/>
              </a:rPr>
              <a:t>is </a:t>
            </a:r>
            <a:r>
              <a:rPr sz="1800" b="1" spc="25" dirty="0">
                <a:solidFill>
                  <a:srgbClr val="464646"/>
                </a:solidFill>
                <a:latin typeface="Arial"/>
                <a:cs typeface="Arial"/>
              </a:rPr>
              <a:t>related </a:t>
            </a:r>
            <a:r>
              <a:rPr sz="1800" b="1" spc="40" dirty="0">
                <a:solidFill>
                  <a:srgbClr val="464646"/>
                </a:solidFill>
                <a:latin typeface="Arial"/>
                <a:cs typeface="Arial"/>
              </a:rPr>
              <a:t>to </a:t>
            </a:r>
            <a:r>
              <a:rPr sz="1800" b="1" spc="-45" dirty="0">
                <a:solidFill>
                  <a:srgbClr val="464646"/>
                </a:solidFill>
                <a:latin typeface="Arial"/>
                <a:cs typeface="Arial"/>
              </a:rPr>
              <a:t>cycles </a:t>
            </a:r>
            <a:r>
              <a:rPr sz="1800" b="1" spc="35" dirty="0">
                <a:solidFill>
                  <a:srgbClr val="464646"/>
                </a:solidFill>
                <a:latin typeface="Arial"/>
                <a:cs typeface="Arial"/>
              </a:rPr>
              <a:t>of </a:t>
            </a:r>
            <a:r>
              <a:rPr sz="1800" b="1" spc="30" dirty="0">
                <a:solidFill>
                  <a:srgbClr val="464646"/>
                </a:solidFill>
                <a:latin typeface="Arial"/>
                <a:cs typeface="Arial"/>
              </a:rPr>
              <a:t>food </a:t>
            </a:r>
            <a:r>
              <a:rPr sz="1800" b="1" spc="15" dirty="0">
                <a:solidFill>
                  <a:srgbClr val="464646"/>
                </a:solidFill>
                <a:latin typeface="Arial"/>
                <a:cs typeface="Arial"/>
              </a:rPr>
              <a:t>growing</a:t>
            </a:r>
            <a:r>
              <a:rPr sz="1800" b="1" spc="235" dirty="0">
                <a:solidFill>
                  <a:srgbClr val="464646"/>
                </a:solidFill>
                <a:latin typeface="Arial"/>
                <a:cs typeface="Arial"/>
              </a:rPr>
              <a:t> </a:t>
            </a:r>
            <a:r>
              <a:rPr sz="1800" b="1" spc="15" dirty="0">
                <a:solidFill>
                  <a:srgbClr val="464646"/>
                </a:solidFill>
                <a:latin typeface="Arial"/>
                <a:cs typeface="Arial"/>
              </a:rPr>
              <a:t>and</a:t>
            </a:r>
            <a:endParaRPr sz="1800">
              <a:latin typeface="Arial"/>
              <a:cs typeface="Arial"/>
            </a:endParaRPr>
          </a:p>
          <a:p>
            <a:pPr marL="184785">
              <a:lnSpc>
                <a:spcPct val="100000"/>
              </a:lnSpc>
              <a:spcBef>
                <a:spcPts val="335"/>
              </a:spcBef>
            </a:pPr>
            <a:r>
              <a:rPr sz="1800" b="1" dirty="0">
                <a:solidFill>
                  <a:srgbClr val="464646"/>
                </a:solidFill>
                <a:latin typeface="Arial"/>
                <a:cs typeface="Arial"/>
              </a:rPr>
              <a:t>harvesting</a:t>
            </a:r>
            <a:endParaRPr sz="1800">
              <a:latin typeface="Arial"/>
              <a:cs typeface="Arial"/>
            </a:endParaRPr>
          </a:p>
          <a:p>
            <a:pPr marL="184785" marR="5080" indent="-172720">
              <a:lnSpc>
                <a:spcPct val="115199"/>
              </a:lnSpc>
              <a:spcBef>
                <a:spcPts val="415"/>
              </a:spcBef>
              <a:buFont typeface="Arial"/>
              <a:buChar char="•"/>
              <a:tabLst>
                <a:tab pos="258445" algn="l"/>
              </a:tabLst>
            </a:pPr>
            <a:r>
              <a:rPr dirty="0"/>
              <a:t>	</a:t>
            </a:r>
            <a:r>
              <a:rPr sz="1800" b="1" dirty="0">
                <a:latin typeface="Arial"/>
                <a:cs typeface="Arial"/>
              </a:rPr>
              <a:t>This </a:t>
            </a:r>
            <a:r>
              <a:rPr sz="1800" b="1" spc="-30" dirty="0">
                <a:latin typeface="Arial"/>
                <a:cs typeface="Arial"/>
              </a:rPr>
              <a:t>is </a:t>
            </a:r>
            <a:r>
              <a:rPr sz="1800" b="1" spc="10" dirty="0">
                <a:latin typeface="Arial"/>
                <a:cs typeface="Arial"/>
              </a:rPr>
              <a:t>prevalent </a:t>
            </a:r>
            <a:r>
              <a:rPr sz="1800" b="1" spc="20" dirty="0">
                <a:solidFill>
                  <a:srgbClr val="FFFFFF"/>
                </a:solidFill>
                <a:latin typeface="Arial"/>
                <a:cs typeface="Arial"/>
              </a:rPr>
              <a:t>in </a:t>
            </a:r>
            <a:r>
              <a:rPr sz="1800" b="1" spc="25" dirty="0">
                <a:solidFill>
                  <a:srgbClr val="FFFFFF"/>
                </a:solidFill>
                <a:latin typeface="Arial"/>
                <a:cs typeface="Arial"/>
              </a:rPr>
              <a:t>rural </a:t>
            </a:r>
            <a:r>
              <a:rPr sz="1800" b="1" spc="-10" dirty="0">
                <a:solidFill>
                  <a:srgbClr val="FFFFFF"/>
                </a:solidFill>
                <a:latin typeface="Arial"/>
                <a:cs typeface="Arial"/>
              </a:rPr>
              <a:t>areas </a:t>
            </a:r>
            <a:r>
              <a:rPr sz="1800" b="1" spc="-20" dirty="0">
                <a:solidFill>
                  <a:srgbClr val="FFFFFF"/>
                </a:solidFill>
                <a:latin typeface="Arial"/>
                <a:cs typeface="Arial"/>
              </a:rPr>
              <a:t>because </a:t>
            </a:r>
            <a:r>
              <a:rPr sz="1800" b="1" spc="35" dirty="0">
                <a:latin typeface="Arial"/>
                <a:cs typeface="Arial"/>
              </a:rPr>
              <a:t>of  </a:t>
            </a:r>
            <a:r>
              <a:rPr sz="1800" b="1" spc="30" dirty="0">
                <a:latin typeface="Arial"/>
                <a:cs typeface="Arial"/>
              </a:rPr>
              <a:t>the </a:t>
            </a:r>
            <a:r>
              <a:rPr sz="1800" b="1" spc="-20" dirty="0">
                <a:latin typeface="Arial"/>
                <a:cs typeface="Arial"/>
              </a:rPr>
              <a:t>seasonal </a:t>
            </a:r>
            <a:r>
              <a:rPr sz="1800" b="1" spc="25" dirty="0">
                <a:latin typeface="Arial"/>
                <a:cs typeface="Arial"/>
              </a:rPr>
              <a:t>nature </a:t>
            </a:r>
            <a:r>
              <a:rPr sz="1800" b="1" spc="35" dirty="0">
                <a:latin typeface="Arial"/>
                <a:cs typeface="Arial"/>
              </a:rPr>
              <a:t>of </a:t>
            </a:r>
            <a:r>
              <a:rPr sz="1800" b="1" spc="10" dirty="0">
                <a:latin typeface="Arial"/>
                <a:cs typeface="Arial"/>
              </a:rPr>
              <a:t>agricultural  </a:t>
            </a:r>
            <a:r>
              <a:rPr sz="1800" b="1" spc="-5" dirty="0">
                <a:latin typeface="Arial"/>
                <a:cs typeface="Arial"/>
              </a:rPr>
              <a:t>activities </a:t>
            </a:r>
            <a:r>
              <a:rPr sz="1800" b="1" spc="15" dirty="0">
                <a:solidFill>
                  <a:srgbClr val="FFFFFF"/>
                </a:solidFill>
                <a:latin typeface="Arial"/>
                <a:cs typeface="Arial"/>
              </a:rPr>
              <a:t>and </a:t>
            </a:r>
            <a:r>
              <a:rPr sz="1800" b="1" spc="20" dirty="0">
                <a:solidFill>
                  <a:srgbClr val="FFFFFF"/>
                </a:solidFill>
                <a:latin typeface="Arial"/>
                <a:cs typeface="Arial"/>
              </a:rPr>
              <a:t>in urban </a:t>
            </a:r>
            <a:r>
              <a:rPr sz="1800" b="1" spc="-10" dirty="0">
                <a:solidFill>
                  <a:srgbClr val="FFFFFF"/>
                </a:solidFill>
                <a:latin typeface="Arial"/>
                <a:cs typeface="Arial"/>
              </a:rPr>
              <a:t>areas </a:t>
            </a:r>
            <a:r>
              <a:rPr sz="1800" b="1" spc="-20" dirty="0">
                <a:solidFill>
                  <a:srgbClr val="FFFFFF"/>
                </a:solidFill>
                <a:latin typeface="Arial"/>
                <a:cs typeface="Arial"/>
              </a:rPr>
              <a:t>because </a:t>
            </a:r>
            <a:r>
              <a:rPr sz="1800" b="1" spc="35" dirty="0">
                <a:latin typeface="Arial"/>
                <a:cs typeface="Arial"/>
              </a:rPr>
              <a:t>of  </a:t>
            </a:r>
            <a:r>
              <a:rPr sz="1800" b="1" spc="-20" dirty="0">
                <a:latin typeface="Arial"/>
                <a:cs typeface="Arial"/>
              </a:rPr>
              <a:t>casual</a:t>
            </a:r>
            <a:r>
              <a:rPr sz="1800" b="1" spc="30" dirty="0">
                <a:latin typeface="Arial"/>
                <a:cs typeface="Arial"/>
              </a:rPr>
              <a:t> </a:t>
            </a:r>
            <a:r>
              <a:rPr sz="1800" b="1" spc="5" dirty="0">
                <a:latin typeface="Arial"/>
                <a:cs typeface="Arial"/>
              </a:rPr>
              <a:t>labourers</a:t>
            </a:r>
            <a:endParaRPr sz="1800">
              <a:latin typeface="Arial"/>
              <a:cs typeface="Arial"/>
            </a:endParaRPr>
          </a:p>
        </p:txBody>
      </p:sp>
      <p:grpSp>
        <p:nvGrpSpPr>
          <p:cNvPr id="14" name="object 14"/>
          <p:cNvGrpSpPr/>
          <p:nvPr/>
        </p:nvGrpSpPr>
        <p:grpSpPr>
          <a:xfrm>
            <a:off x="0" y="4182592"/>
            <a:ext cx="2835910" cy="2362200"/>
            <a:chOff x="0" y="4182592"/>
            <a:chExt cx="2835910" cy="2362200"/>
          </a:xfrm>
        </p:grpSpPr>
        <p:sp>
          <p:nvSpPr>
            <p:cNvPr id="15" name="object 15"/>
            <p:cNvSpPr/>
            <p:nvPr/>
          </p:nvSpPr>
          <p:spPr>
            <a:xfrm>
              <a:off x="5345" y="4201287"/>
              <a:ext cx="2802890" cy="2316480"/>
            </a:xfrm>
            <a:custGeom>
              <a:avLst/>
              <a:gdLst/>
              <a:ahLst/>
              <a:cxnLst/>
              <a:rect l="l" t="t" r="r" b="b"/>
              <a:pathLst>
                <a:path w="2802890" h="2316479">
                  <a:moveTo>
                    <a:pt x="2416798" y="0"/>
                  </a:moveTo>
                  <a:lnTo>
                    <a:pt x="386004" y="0"/>
                  </a:lnTo>
                  <a:lnTo>
                    <a:pt x="337585" y="3007"/>
                  </a:lnTo>
                  <a:lnTo>
                    <a:pt x="290960" y="11790"/>
                  </a:lnTo>
                  <a:lnTo>
                    <a:pt x="246492" y="25986"/>
                  </a:lnTo>
                  <a:lnTo>
                    <a:pt x="204542" y="45233"/>
                  </a:lnTo>
                  <a:lnTo>
                    <a:pt x="165472" y="69170"/>
                  </a:lnTo>
                  <a:lnTo>
                    <a:pt x="129644" y="97435"/>
                  </a:lnTo>
                  <a:lnTo>
                    <a:pt x="97419" y="129666"/>
                  </a:lnTo>
                  <a:lnTo>
                    <a:pt x="69159" y="165501"/>
                  </a:lnTo>
                  <a:lnTo>
                    <a:pt x="45226" y="204578"/>
                  </a:lnTo>
                  <a:lnTo>
                    <a:pt x="25982" y="246537"/>
                  </a:lnTo>
                  <a:lnTo>
                    <a:pt x="11789" y="291014"/>
                  </a:lnTo>
                  <a:lnTo>
                    <a:pt x="3007" y="337649"/>
                  </a:lnTo>
                  <a:lnTo>
                    <a:pt x="0" y="386080"/>
                  </a:lnTo>
                  <a:lnTo>
                    <a:pt x="0" y="1929993"/>
                  </a:lnTo>
                  <a:lnTo>
                    <a:pt x="3007" y="1978412"/>
                  </a:lnTo>
                  <a:lnTo>
                    <a:pt x="11789" y="2025036"/>
                  </a:lnTo>
                  <a:lnTo>
                    <a:pt x="25982" y="2069503"/>
                  </a:lnTo>
                  <a:lnTo>
                    <a:pt x="45226" y="2111452"/>
                  </a:lnTo>
                  <a:lnTo>
                    <a:pt x="69159" y="2150520"/>
                  </a:lnTo>
                  <a:lnTo>
                    <a:pt x="97419" y="2186347"/>
                  </a:lnTo>
                  <a:lnTo>
                    <a:pt x="129644" y="2218571"/>
                  </a:lnTo>
                  <a:lnTo>
                    <a:pt x="165472" y="2246829"/>
                  </a:lnTo>
                  <a:lnTo>
                    <a:pt x="204542" y="2270760"/>
                  </a:lnTo>
                  <a:lnTo>
                    <a:pt x="246492" y="2290003"/>
                  </a:lnTo>
                  <a:lnTo>
                    <a:pt x="290960" y="2304196"/>
                  </a:lnTo>
                  <a:lnTo>
                    <a:pt x="337585" y="2312977"/>
                  </a:lnTo>
                  <a:lnTo>
                    <a:pt x="386004" y="2315984"/>
                  </a:lnTo>
                  <a:lnTo>
                    <a:pt x="2416798" y="2315984"/>
                  </a:lnTo>
                  <a:lnTo>
                    <a:pt x="2465228" y="2312977"/>
                  </a:lnTo>
                  <a:lnTo>
                    <a:pt x="2511863" y="2304196"/>
                  </a:lnTo>
                  <a:lnTo>
                    <a:pt x="2556340" y="2290003"/>
                  </a:lnTo>
                  <a:lnTo>
                    <a:pt x="2598299" y="2270760"/>
                  </a:lnTo>
                  <a:lnTo>
                    <a:pt x="2637376" y="2246829"/>
                  </a:lnTo>
                  <a:lnTo>
                    <a:pt x="2673211" y="2218571"/>
                  </a:lnTo>
                  <a:lnTo>
                    <a:pt x="2705442" y="2186347"/>
                  </a:lnTo>
                  <a:lnTo>
                    <a:pt x="2733707" y="2150520"/>
                  </a:lnTo>
                  <a:lnTo>
                    <a:pt x="2757644" y="2111452"/>
                  </a:lnTo>
                  <a:lnTo>
                    <a:pt x="2776891" y="2069503"/>
                  </a:lnTo>
                  <a:lnTo>
                    <a:pt x="2791087" y="2025036"/>
                  </a:lnTo>
                  <a:lnTo>
                    <a:pt x="2799870" y="1978412"/>
                  </a:lnTo>
                  <a:lnTo>
                    <a:pt x="2802878" y="1929993"/>
                  </a:lnTo>
                  <a:lnTo>
                    <a:pt x="2802878" y="386080"/>
                  </a:lnTo>
                  <a:lnTo>
                    <a:pt x="2799870" y="337649"/>
                  </a:lnTo>
                  <a:lnTo>
                    <a:pt x="2791087" y="291014"/>
                  </a:lnTo>
                  <a:lnTo>
                    <a:pt x="2776891" y="246537"/>
                  </a:lnTo>
                  <a:lnTo>
                    <a:pt x="2757644" y="204578"/>
                  </a:lnTo>
                  <a:lnTo>
                    <a:pt x="2733707" y="165501"/>
                  </a:lnTo>
                  <a:lnTo>
                    <a:pt x="2705442" y="129666"/>
                  </a:lnTo>
                  <a:lnTo>
                    <a:pt x="2673211" y="97435"/>
                  </a:lnTo>
                  <a:lnTo>
                    <a:pt x="2637376" y="69170"/>
                  </a:lnTo>
                  <a:lnTo>
                    <a:pt x="2598299" y="45233"/>
                  </a:lnTo>
                  <a:lnTo>
                    <a:pt x="2556340" y="25986"/>
                  </a:lnTo>
                  <a:lnTo>
                    <a:pt x="2511863" y="11790"/>
                  </a:lnTo>
                  <a:lnTo>
                    <a:pt x="2465228" y="3007"/>
                  </a:lnTo>
                  <a:lnTo>
                    <a:pt x="2416798" y="0"/>
                  </a:lnTo>
                  <a:close/>
                </a:path>
              </a:pathLst>
            </a:custGeom>
            <a:solidFill>
              <a:srgbClr val="C07A89"/>
            </a:solidFill>
          </p:spPr>
          <p:txBody>
            <a:bodyPr wrap="square" lIns="0" tIns="0" rIns="0" bIns="0" rtlCol="0"/>
            <a:lstStyle/>
            <a:p>
              <a:endParaRPr/>
            </a:p>
          </p:txBody>
        </p:sp>
        <p:sp>
          <p:nvSpPr>
            <p:cNvPr id="16" name="object 16"/>
            <p:cNvSpPr/>
            <p:nvPr/>
          </p:nvSpPr>
          <p:spPr>
            <a:xfrm>
              <a:off x="0" y="4182592"/>
              <a:ext cx="2835910" cy="2362200"/>
            </a:xfrm>
            <a:custGeom>
              <a:avLst/>
              <a:gdLst/>
              <a:ahLst/>
              <a:cxnLst/>
              <a:rect l="l" t="t" r="r" b="b"/>
              <a:pathLst>
                <a:path w="2835910" h="2362200">
                  <a:moveTo>
                    <a:pt x="2526156" y="2349500"/>
                  </a:moveTo>
                  <a:lnTo>
                    <a:pt x="288607" y="2349500"/>
                  </a:lnTo>
                  <a:lnTo>
                    <a:pt x="308825" y="2362200"/>
                  </a:lnTo>
                  <a:lnTo>
                    <a:pt x="2506344" y="2362200"/>
                  </a:lnTo>
                  <a:lnTo>
                    <a:pt x="2526156" y="2349500"/>
                  </a:lnTo>
                  <a:close/>
                </a:path>
                <a:path w="2835910" h="2362200">
                  <a:moveTo>
                    <a:pt x="314515" y="2324100"/>
                  </a:moveTo>
                  <a:lnTo>
                    <a:pt x="212623" y="2324100"/>
                  </a:lnTo>
                  <a:lnTo>
                    <a:pt x="249834" y="2349500"/>
                  </a:lnTo>
                  <a:lnTo>
                    <a:pt x="2564891" y="2349500"/>
                  </a:lnTo>
                  <a:lnTo>
                    <a:pt x="2583814" y="2336800"/>
                  </a:lnTo>
                  <a:lnTo>
                    <a:pt x="333311" y="2336800"/>
                  </a:lnTo>
                  <a:lnTo>
                    <a:pt x="314515" y="2324100"/>
                  </a:lnTo>
                  <a:close/>
                </a:path>
                <a:path w="2835910" h="2362200">
                  <a:moveTo>
                    <a:pt x="2601975" y="2324100"/>
                  </a:moveTo>
                  <a:lnTo>
                    <a:pt x="2498724" y="2324100"/>
                  </a:lnTo>
                  <a:lnTo>
                    <a:pt x="2480055" y="2336800"/>
                  </a:lnTo>
                  <a:lnTo>
                    <a:pt x="2583814" y="2336800"/>
                  </a:lnTo>
                  <a:lnTo>
                    <a:pt x="2601975" y="2324100"/>
                  </a:lnTo>
                  <a:close/>
                </a:path>
                <a:path w="2835910" h="2362200">
                  <a:moveTo>
                    <a:pt x="226529" y="63500"/>
                  </a:moveTo>
                  <a:lnTo>
                    <a:pt x="159550" y="63500"/>
                  </a:lnTo>
                  <a:lnTo>
                    <a:pt x="127774" y="88900"/>
                  </a:lnTo>
                  <a:lnTo>
                    <a:pt x="112810" y="101600"/>
                  </a:lnTo>
                  <a:lnTo>
                    <a:pt x="98624" y="114300"/>
                  </a:lnTo>
                  <a:lnTo>
                    <a:pt x="84988" y="139700"/>
                  </a:lnTo>
                  <a:lnTo>
                    <a:pt x="71843" y="152400"/>
                  </a:lnTo>
                  <a:lnTo>
                    <a:pt x="59736" y="165100"/>
                  </a:lnTo>
                  <a:lnTo>
                    <a:pt x="48141" y="177800"/>
                  </a:lnTo>
                  <a:lnTo>
                    <a:pt x="37515" y="203200"/>
                  </a:lnTo>
                  <a:lnTo>
                    <a:pt x="27523" y="215900"/>
                  </a:lnTo>
                  <a:lnTo>
                    <a:pt x="18503" y="228600"/>
                  </a:lnTo>
                  <a:lnTo>
                    <a:pt x="10109" y="254000"/>
                  </a:lnTo>
                  <a:lnTo>
                    <a:pt x="2827" y="266700"/>
                  </a:lnTo>
                  <a:lnTo>
                    <a:pt x="0" y="279400"/>
                  </a:lnTo>
                  <a:lnTo>
                    <a:pt x="0" y="2082800"/>
                  </a:lnTo>
                  <a:lnTo>
                    <a:pt x="3251" y="2095500"/>
                  </a:lnTo>
                  <a:lnTo>
                    <a:pt x="10693" y="2120900"/>
                  </a:lnTo>
                  <a:lnTo>
                    <a:pt x="19046" y="2133600"/>
                  </a:lnTo>
                  <a:lnTo>
                    <a:pt x="28181" y="2159000"/>
                  </a:lnTo>
                  <a:lnTo>
                    <a:pt x="38140" y="2171700"/>
                  </a:lnTo>
                  <a:lnTo>
                    <a:pt x="48973" y="2184400"/>
                  </a:lnTo>
                  <a:lnTo>
                    <a:pt x="60467" y="2197100"/>
                  </a:lnTo>
                  <a:lnTo>
                    <a:pt x="72735" y="2222500"/>
                  </a:lnTo>
                  <a:lnTo>
                    <a:pt x="113766" y="2260600"/>
                  </a:lnTo>
                  <a:lnTo>
                    <a:pt x="144500" y="2286000"/>
                  </a:lnTo>
                  <a:lnTo>
                    <a:pt x="177533" y="2311400"/>
                  </a:lnTo>
                  <a:lnTo>
                    <a:pt x="194932" y="2324100"/>
                  </a:lnTo>
                  <a:lnTo>
                    <a:pt x="278091" y="2324100"/>
                  </a:lnTo>
                  <a:lnTo>
                    <a:pt x="260476" y="2311400"/>
                  </a:lnTo>
                  <a:lnTo>
                    <a:pt x="243179" y="2311400"/>
                  </a:lnTo>
                  <a:lnTo>
                    <a:pt x="226313" y="2298700"/>
                  </a:lnTo>
                  <a:lnTo>
                    <a:pt x="209956" y="2286000"/>
                  </a:lnTo>
                  <a:lnTo>
                    <a:pt x="194005" y="2286000"/>
                  </a:lnTo>
                  <a:lnTo>
                    <a:pt x="178498" y="2273300"/>
                  </a:lnTo>
                  <a:lnTo>
                    <a:pt x="149212" y="2247900"/>
                  </a:lnTo>
                  <a:lnTo>
                    <a:pt x="109701" y="2209800"/>
                  </a:lnTo>
                  <a:lnTo>
                    <a:pt x="75816" y="2171700"/>
                  </a:lnTo>
                  <a:lnTo>
                    <a:pt x="65981" y="2146300"/>
                  </a:lnTo>
                  <a:lnTo>
                    <a:pt x="56771" y="2133600"/>
                  </a:lnTo>
                  <a:lnTo>
                    <a:pt x="48426" y="2120900"/>
                  </a:lnTo>
                  <a:lnTo>
                    <a:pt x="40723" y="2108200"/>
                  </a:lnTo>
                  <a:lnTo>
                    <a:pt x="33982" y="2082800"/>
                  </a:lnTo>
                  <a:lnTo>
                    <a:pt x="27971" y="2070100"/>
                  </a:lnTo>
                  <a:lnTo>
                    <a:pt x="22915" y="2044700"/>
                  </a:lnTo>
                  <a:lnTo>
                    <a:pt x="18594" y="2032000"/>
                  </a:lnTo>
                  <a:lnTo>
                    <a:pt x="15323" y="2006600"/>
                  </a:lnTo>
                  <a:lnTo>
                    <a:pt x="12885" y="1993900"/>
                  </a:lnTo>
                  <a:lnTo>
                    <a:pt x="11388" y="1968500"/>
                  </a:lnTo>
                  <a:lnTo>
                    <a:pt x="10927" y="1955800"/>
                  </a:lnTo>
                  <a:lnTo>
                    <a:pt x="10929" y="406400"/>
                  </a:lnTo>
                  <a:lnTo>
                    <a:pt x="11403" y="393700"/>
                  </a:lnTo>
                  <a:lnTo>
                    <a:pt x="12913" y="368300"/>
                  </a:lnTo>
                  <a:lnTo>
                    <a:pt x="15361" y="355600"/>
                  </a:lnTo>
                  <a:lnTo>
                    <a:pt x="18657" y="330200"/>
                  </a:lnTo>
                  <a:lnTo>
                    <a:pt x="22975" y="317500"/>
                  </a:lnTo>
                  <a:lnTo>
                    <a:pt x="28059" y="292100"/>
                  </a:lnTo>
                  <a:lnTo>
                    <a:pt x="34067" y="279400"/>
                  </a:lnTo>
                  <a:lnTo>
                    <a:pt x="40840" y="266700"/>
                  </a:lnTo>
                  <a:lnTo>
                    <a:pt x="48534" y="241300"/>
                  </a:lnTo>
                  <a:lnTo>
                    <a:pt x="56903" y="228600"/>
                  </a:lnTo>
                  <a:lnTo>
                    <a:pt x="66106" y="215900"/>
                  </a:lnTo>
                  <a:lnTo>
                    <a:pt x="75982" y="203200"/>
                  </a:lnTo>
                  <a:lnTo>
                    <a:pt x="86579" y="177800"/>
                  </a:lnTo>
                  <a:lnTo>
                    <a:pt x="122464" y="139700"/>
                  </a:lnTo>
                  <a:lnTo>
                    <a:pt x="163880" y="101600"/>
                  </a:lnTo>
                  <a:lnTo>
                    <a:pt x="178739" y="101600"/>
                  </a:lnTo>
                  <a:lnTo>
                    <a:pt x="194221" y="88900"/>
                  </a:lnTo>
                  <a:lnTo>
                    <a:pt x="210197" y="76200"/>
                  </a:lnTo>
                  <a:lnTo>
                    <a:pt x="226529" y="63500"/>
                  </a:lnTo>
                  <a:close/>
                </a:path>
                <a:path w="2835910" h="2362200">
                  <a:moveTo>
                    <a:pt x="2496311" y="2311400"/>
                  </a:moveTo>
                  <a:lnTo>
                    <a:pt x="316407" y="2311400"/>
                  </a:lnTo>
                  <a:lnTo>
                    <a:pt x="334708" y="2324100"/>
                  </a:lnTo>
                  <a:lnTo>
                    <a:pt x="2478150" y="2324100"/>
                  </a:lnTo>
                  <a:lnTo>
                    <a:pt x="2496311" y="2311400"/>
                  </a:lnTo>
                  <a:close/>
                </a:path>
                <a:path w="2835910" h="2362200">
                  <a:moveTo>
                    <a:pt x="2652775" y="63500"/>
                  </a:moveTo>
                  <a:lnTo>
                    <a:pt x="2587243" y="63500"/>
                  </a:lnTo>
                  <a:lnTo>
                    <a:pt x="2603753" y="76200"/>
                  </a:lnTo>
                  <a:lnTo>
                    <a:pt x="2619628" y="88900"/>
                  </a:lnTo>
                  <a:lnTo>
                    <a:pt x="2635122" y="101600"/>
                  </a:lnTo>
                  <a:lnTo>
                    <a:pt x="2649981" y="101600"/>
                  </a:lnTo>
                  <a:lnTo>
                    <a:pt x="2664332" y="114300"/>
                  </a:lnTo>
                  <a:lnTo>
                    <a:pt x="2703956" y="152400"/>
                  </a:lnTo>
                  <a:lnTo>
                    <a:pt x="2737865" y="203200"/>
                  </a:lnTo>
                  <a:lnTo>
                    <a:pt x="2747644" y="215900"/>
                  </a:lnTo>
                  <a:lnTo>
                    <a:pt x="2756915" y="228600"/>
                  </a:lnTo>
                  <a:lnTo>
                    <a:pt x="2765297" y="241300"/>
                  </a:lnTo>
                  <a:lnTo>
                    <a:pt x="2772917" y="266700"/>
                  </a:lnTo>
                  <a:lnTo>
                    <a:pt x="2779648" y="279400"/>
                  </a:lnTo>
                  <a:lnTo>
                    <a:pt x="2785744" y="292100"/>
                  </a:lnTo>
                  <a:lnTo>
                    <a:pt x="2790824" y="317500"/>
                  </a:lnTo>
                  <a:lnTo>
                    <a:pt x="2795142" y="330200"/>
                  </a:lnTo>
                  <a:lnTo>
                    <a:pt x="2798317" y="355600"/>
                  </a:lnTo>
                  <a:lnTo>
                    <a:pt x="2800857" y="368300"/>
                  </a:lnTo>
                  <a:lnTo>
                    <a:pt x="2802254" y="393700"/>
                  </a:lnTo>
                  <a:lnTo>
                    <a:pt x="2802762" y="406400"/>
                  </a:lnTo>
                  <a:lnTo>
                    <a:pt x="2802762" y="1955800"/>
                  </a:lnTo>
                  <a:lnTo>
                    <a:pt x="2802254" y="1981200"/>
                  </a:lnTo>
                  <a:lnTo>
                    <a:pt x="2800730" y="1993900"/>
                  </a:lnTo>
                  <a:lnTo>
                    <a:pt x="2798317" y="2019300"/>
                  </a:lnTo>
                  <a:lnTo>
                    <a:pt x="2795015" y="2032000"/>
                  </a:lnTo>
                  <a:lnTo>
                    <a:pt x="2790697" y="2044700"/>
                  </a:lnTo>
                  <a:lnTo>
                    <a:pt x="2785617" y="2070100"/>
                  </a:lnTo>
                  <a:lnTo>
                    <a:pt x="2779648" y="2082800"/>
                  </a:lnTo>
                  <a:lnTo>
                    <a:pt x="2772790" y="2108200"/>
                  </a:lnTo>
                  <a:lnTo>
                    <a:pt x="2765170" y="2120900"/>
                  </a:lnTo>
                  <a:lnTo>
                    <a:pt x="2756788" y="2133600"/>
                  </a:lnTo>
                  <a:lnTo>
                    <a:pt x="2747517" y="2146300"/>
                  </a:lnTo>
                  <a:lnTo>
                    <a:pt x="2737738" y="2171700"/>
                  </a:lnTo>
                  <a:lnTo>
                    <a:pt x="2703829" y="2209800"/>
                  </a:lnTo>
                  <a:lnTo>
                    <a:pt x="2664205" y="2247900"/>
                  </a:lnTo>
                  <a:lnTo>
                    <a:pt x="2634868" y="2273300"/>
                  </a:lnTo>
                  <a:lnTo>
                    <a:pt x="2619374" y="2286000"/>
                  </a:lnTo>
                  <a:lnTo>
                    <a:pt x="2603499" y="2286000"/>
                  </a:lnTo>
                  <a:lnTo>
                    <a:pt x="2587116" y="2298700"/>
                  </a:lnTo>
                  <a:lnTo>
                    <a:pt x="2570098" y="2311400"/>
                  </a:lnTo>
                  <a:lnTo>
                    <a:pt x="2552826" y="2311400"/>
                  </a:lnTo>
                  <a:lnTo>
                    <a:pt x="2535173" y="2324100"/>
                  </a:lnTo>
                  <a:lnTo>
                    <a:pt x="2620009" y="2324100"/>
                  </a:lnTo>
                  <a:lnTo>
                    <a:pt x="2653918" y="2298700"/>
                  </a:lnTo>
                  <a:lnTo>
                    <a:pt x="2685795" y="2273300"/>
                  </a:lnTo>
                  <a:lnTo>
                    <a:pt x="2715005" y="2247900"/>
                  </a:lnTo>
                  <a:lnTo>
                    <a:pt x="2753994" y="2197100"/>
                  </a:lnTo>
                  <a:lnTo>
                    <a:pt x="2765551" y="2184400"/>
                  </a:lnTo>
                  <a:lnTo>
                    <a:pt x="2776219" y="2171700"/>
                  </a:lnTo>
                  <a:lnTo>
                    <a:pt x="2786125" y="2146300"/>
                  </a:lnTo>
                  <a:lnTo>
                    <a:pt x="2795269" y="2133600"/>
                  </a:lnTo>
                  <a:lnTo>
                    <a:pt x="2803397" y="2120900"/>
                  </a:lnTo>
                  <a:lnTo>
                    <a:pt x="2810890" y="2095500"/>
                  </a:lnTo>
                  <a:lnTo>
                    <a:pt x="2817367" y="2082800"/>
                  </a:lnTo>
                  <a:lnTo>
                    <a:pt x="2822828" y="2057400"/>
                  </a:lnTo>
                  <a:lnTo>
                    <a:pt x="2827527" y="2032000"/>
                  </a:lnTo>
                  <a:lnTo>
                    <a:pt x="2831083" y="2019300"/>
                  </a:lnTo>
                  <a:lnTo>
                    <a:pt x="2833623" y="1993900"/>
                  </a:lnTo>
                  <a:lnTo>
                    <a:pt x="2835274" y="1981200"/>
                  </a:lnTo>
                  <a:lnTo>
                    <a:pt x="2835782" y="1955800"/>
                  </a:lnTo>
                  <a:lnTo>
                    <a:pt x="2835782" y="406400"/>
                  </a:lnTo>
                  <a:lnTo>
                    <a:pt x="2835147" y="393700"/>
                  </a:lnTo>
                  <a:lnTo>
                    <a:pt x="2833496" y="368300"/>
                  </a:lnTo>
                  <a:lnTo>
                    <a:pt x="2830829" y="342900"/>
                  </a:lnTo>
                  <a:lnTo>
                    <a:pt x="2827273" y="330200"/>
                  </a:lnTo>
                  <a:lnTo>
                    <a:pt x="2822574" y="304800"/>
                  </a:lnTo>
                  <a:lnTo>
                    <a:pt x="2816986" y="292100"/>
                  </a:lnTo>
                  <a:lnTo>
                    <a:pt x="2810382" y="266700"/>
                  </a:lnTo>
                  <a:lnTo>
                    <a:pt x="2802889" y="254000"/>
                  </a:lnTo>
                  <a:lnTo>
                    <a:pt x="2794634" y="228600"/>
                  </a:lnTo>
                  <a:lnTo>
                    <a:pt x="2785490" y="215900"/>
                  </a:lnTo>
                  <a:lnTo>
                    <a:pt x="2775584" y="190500"/>
                  </a:lnTo>
                  <a:lnTo>
                    <a:pt x="2764662" y="177800"/>
                  </a:lnTo>
                  <a:lnTo>
                    <a:pt x="2753232" y="165100"/>
                  </a:lnTo>
                  <a:lnTo>
                    <a:pt x="2740913" y="152400"/>
                  </a:lnTo>
                  <a:lnTo>
                    <a:pt x="2727832" y="127000"/>
                  </a:lnTo>
                  <a:lnTo>
                    <a:pt x="2714116" y="114300"/>
                  </a:lnTo>
                  <a:lnTo>
                    <a:pt x="2699765" y="101600"/>
                  </a:lnTo>
                  <a:lnTo>
                    <a:pt x="2684779" y="88900"/>
                  </a:lnTo>
                  <a:lnTo>
                    <a:pt x="2669158" y="76200"/>
                  </a:lnTo>
                  <a:lnTo>
                    <a:pt x="2652775" y="63500"/>
                  </a:lnTo>
                  <a:close/>
                </a:path>
                <a:path w="2835910" h="2362200">
                  <a:moveTo>
                    <a:pt x="301180" y="2298700"/>
                  </a:moveTo>
                  <a:lnTo>
                    <a:pt x="264020" y="2298700"/>
                  </a:lnTo>
                  <a:lnTo>
                    <a:pt x="281076" y="2311400"/>
                  </a:lnTo>
                  <a:lnTo>
                    <a:pt x="318300" y="2311400"/>
                  </a:lnTo>
                  <a:lnTo>
                    <a:pt x="301180" y="2298700"/>
                  </a:lnTo>
                  <a:close/>
                </a:path>
                <a:path w="2835910" h="2362200">
                  <a:moveTo>
                    <a:pt x="2548889" y="2298700"/>
                  </a:moveTo>
                  <a:lnTo>
                    <a:pt x="2511297" y="2298700"/>
                  </a:lnTo>
                  <a:lnTo>
                    <a:pt x="2493771" y="2311400"/>
                  </a:lnTo>
                  <a:lnTo>
                    <a:pt x="2531617" y="2311400"/>
                  </a:lnTo>
                  <a:lnTo>
                    <a:pt x="2548889" y="2298700"/>
                  </a:lnTo>
                  <a:close/>
                </a:path>
                <a:path w="2835910" h="2362200">
                  <a:moveTo>
                    <a:pt x="267563" y="2286000"/>
                  </a:moveTo>
                  <a:lnTo>
                    <a:pt x="230873" y="2286000"/>
                  </a:lnTo>
                  <a:lnTo>
                    <a:pt x="247180" y="2298700"/>
                  </a:lnTo>
                  <a:lnTo>
                    <a:pt x="284048" y="2298700"/>
                  </a:lnTo>
                  <a:lnTo>
                    <a:pt x="267563" y="2286000"/>
                  </a:lnTo>
                  <a:close/>
                </a:path>
                <a:path w="2835910" h="2362200">
                  <a:moveTo>
                    <a:pt x="2582036" y="2286000"/>
                  </a:moveTo>
                  <a:lnTo>
                    <a:pt x="2544825" y="2286000"/>
                  </a:lnTo>
                  <a:lnTo>
                    <a:pt x="2528061" y="2298700"/>
                  </a:lnTo>
                  <a:lnTo>
                    <a:pt x="2565526" y="2298700"/>
                  </a:lnTo>
                  <a:lnTo>
                    <a:pt x="2582036" y="2286000"/>
                  </a:lnTo>
                  <a:close/>
                </a:path>
                <a:path w="2835910" h="2362200">
                  <a:moveTo>
                    <a:pt x="252577" y="76200"/>
                  </a:moveTo>
                  <a:lnTo>
                    <a:pt x="231546" y="76200"/>
                  </a:lnTo>
                  <a:lnTo>
                    <a:pt x="215696" y="88900"/>
                  </a:lnTo>
                  <a:lnTo>
                    <a:pt x="200126" y="88900"/>
                  </a:lnTo>
                  <a:lnTo>
                    <a:pt x="170637" y="114300"/>
                  </a:lnTo>
                  <a:lnTo>
                    <a:pt x="130416" y="152400"/>
                  </a:lnTo>
                  <a:lnTo>
                    <a:pt x="95526" y="190500"/>
                  </a:lnTo>
                  <a:lnTo>
                    <a:pt x="66696" y="228600"/>
                  </a:lnTo>
                  <a:lnTo>
                    <a:pt x="58544" y="254000"/>
                  </a:lnTo>
                  <a:lnTo>
                    <a:pt x="51084" y="266700"/>
                  </a:lnTo>
                  <a:lnTo>
                    <a:pt x="44480" y="279400"/>
                  </a:lnTo>
                  <a:lnTo>
                    <a:pt x="38648" y="304800"/>
                  </a:lnTo>
                  <a:lnTo>
                    <a:pt x="33684" y="317500"/>
                  </a:lnTo>
                  <a:lnTo>
                    <a:pt x="29493" y="330200"/>
                  </a:lnTo>
                  <a:lnTo>
                    <a:pt x="26272" y="355600"/>
                  </a:lnTo>
                  <a:lnTo>
                    <a:pt x="23879" y="368300"/>
                  </a:lnTo>
                  <a:lnTo>
                    <a:pt x="22400" y="393700"/>
                  </a:lnTo>
                  <a:lnTo>
                    <a:pt x="21929" y="406400"/>
                  </a:lnTo>
                  <a:lnTo>
                    <a:pt x="21924" y="1955800"/>
                  </a:lnTo>
                  <a:lnTo>
                    <a:pt x="22355" y="1968500"/>
                  </a:lnTo>
                  <a:lnTo>
                    <a:pt x="23795" y="1993900"/>
                  </a:lnTo>
                  <a:lnTo>
                    <a:pt x="26159" y="2006600"/>
                  </a:lnTo>
                  <a:lnTo>
                    <a:pt x="29302" y="2032000"/>
                  </a:lnTo>
                  <a:lnTo>
                    <a:pt x="33505" y="2044700"/>
                  </a:lnTo>
                  <a:lnTo>
                    <a:pt x="38384" y="2070100"/>
                  </a:lnTo>
                  <a:lnTo>
                    <a:pt x="44226" y="2082800"/>
                  </a:lnTo>
                  <a:lnTo>
                    <a:pt x="50733" y="2095500"/>
                  </a:lnTo>
                  <a:lnTo>
                    <a:pt x="58219" y="2120900"/>
                  </a:lnTo>
                  <a:lnTo>
                    <a:pt x="66301" y="2133600"/>
                  </a:lnTo>
                  <a:lnTo>
                    <a:pt x="95088" y="2171700"/>
                  </a:lnTo>
                  <a:lnTo>
                    <a:pt x="129895" y="2209800"/>
                  </a:lnTo>
                  <a:lnTo>
                    <a:pt x="170091" y="2247900"/>
                  </a:lnTo>
                  <a:lnTo>
                    <a:pt x="199504" y="2273300"/>
                  </a:lnTo>
                  <a:lnTo>
                    <a:pt x="214972" y="2286000"/>
                  </a:lnTo>
                  <a:lnTo>
                    <a:pt x="251193" y="2286000"/>
                  </a:lnTo>
                  <a:lnTo>
                    <a:pt x="235432" y="2273300"/>
                  </a:lnTo>
                  <a:lnTo>
                    <a:pt x="219976" y="2273300"/>
                  </a:lnTo>
                  <a:lnTo>
                    <a:pt x="204990" y="2260600"/>
                  </a:lnTo>
                  <a:lnTo>
                    <a:pt x="190309" y="2247900"/>
                  </a:lnTo>
                  <a:lnTo>
                    <a:pt x="176491" y="2247900"/>
                  </a:lnTo>
                  <a:lnTo>
                    <a:pt x="162725" y="2235200"/>
                  </a:lnTo>
                  <a:lnTo>
                    <a:pt x="125594" y="2197100"/>
                  </a:lnTo>
                  <a:lnTo>
                    <a:pt x="93710" y="2159000"/>
                  </a:lnTo>
                  <a:lnTo>
                    <a:pt x="75831" y="2120900"/>
                  </a:lnTo>
                  <a:lnTo>
                    <a:pt x="68012" y="2108200"/>
                  </a:lnTo>
                  <a:lnTo>
                    <a:pt x="60744" y="2095500"/>
                  </a:lnTo>
                  <a:lnTo>
                    <a:pt x="54470" y="2082800"/>
                  </a:lnTo>
                  <a:lnTo>
                    <a:pt x="48797" y="2057400"/>
                  </a:lnTo>
                  <a:lnTo>
                    <a:pt x="44094" y="2044700"/>
                  </a:lnTo>
                  <a:lnTo>
                    <a:pt x="40012" y="2032000"/>
                  </a:lnTo>
                  <a:lnTo>
                    <a:pt x="36993" y="2006600"/>
                  </a:lnTo>
                  <a:lnTo>
                    <a:pt x="34706" y="1993900"/>
                  </a:lnTo>
                  <a:lnTo>
                    <a:pt x="33322" y="1968500"/>
                  </a:lnTo>
                  <a:lnTo>
                    <a:pt x="32920" y="1955800"/>
                  </a:lnTo>
                  <a:lnTo>
                    <a:pt x="32929" y="406400"/>
                  </a:lnTo>
                  <a:lnTo>
                    <a:pt x="33397" y="393700"/>
                  </a:lnTo>
                  <a:lnTo>
                    <a:pt x="34846" y="368300"/>
                  </a:lnTo>
                  <a:lnTo>
                    <a:pt x="37183" y="355600"/>
                  </a:lnTo>
                  <a:lnTo>
                    <a:pt x="40327" y="342900"/>
                  </a:lnTo>
                  <a:lnTo>
                    <a:pt x="44394" y="317500"/>
                  </a:lnTo>
                  <a:lnTo>
                    <a:pt x="49237" y="304800"/>
                  </a:lnTo>
                  <a:lnTo>
                    <a:pt x="54893" y="292100"/>
                  </a:lnTo>
                  <a:lnTo>
                    <a:pt x="61328" y="266700"/>
                  </a:lnTo>
                  <a:lnTo>
                    <a:pt x="68554" y="254000"/>
                  </a:lnTo>
                  <a:lnTo>
                    <a:pt x="76489" y="241300"/>
                  </a:lnTo>
                  <a:lnTo>
                    <a:pt x="85166" y="228600"/>
                  </a:lnTo>
                  <a:lnTo>
                    <a:pt x="94542" y="215900"/>
                  </a:lnTo>
                  <a:lnTo>
                    <a:pt x="104474" y="190500"/>
                  </a:lnTo>
                  <a:lnTo>
                    <a:pt x="115227" y="177800"/>
                  </a:lnTo>
                  <a:lnTo>
                    <a:pt x="126466" y="165100"/>
                  </a:lnTo>
                  <a:lnTo>
                    <a:pt x="138353" y="152400"/>
                  </a:lnTo>
                  <a:lnTo>
                    <a:pt x="150837" y="139700"/>
                  </a:lnTo>
                  <a:lnTo>
                    <a:pt x="163880" y="139700"/>
                  </a:lnTo>
                  <a:lnTo>
                    <a:pt x="177393" y="127000"/>
                  </a:lnTo>
                  <a:lnTo>
                    <a:pt x="191541" y="114300"/>
                  </a:lnTo>
                  <a:lnTo>
                    <a:pt x="206032" y="101600"/>
                  </a:lnTo>
                  <a:lnTo>
                    <a:pt x="221183" y="101600"/>
                  </a:lnTo>
                  <a:lnTo>
                    <a:pt x="236550" y="88900"/>
                  </a:lnTo>
                  <a:lnTo>
                    <a:pt x="252577" y="76200"/>
                  </a:lnTo>
                  <a:close/>
                </a:path>
                <a:path w="2835910" h="2362200">
                  <a:moveTo>
                    <a:pt x="2629153" y="101600"/>
                  </a:moveTo>
                  <a:lnTo>
                    <a:pt x="2608579" y="101600"/>
                  </a:lnTo>
                  <a:lnTo>
                    <a:pt x="2623311" y="114300"/>
                  </a:lnTo>
                  <a:lnTo>
                    <a:pt x="2637281" y="127000"/>
                  </a:lnTo>
                  <a:lnTo>
                    <a:pt x="2650743" y="139700"/>
                  </a:lnTo>
                  <a:lnTo>
                    <a:pt x="2663697" y="152400"/>
                  </a:lnTo>
                  <a:lnTo>
                    <a:pt x="2676270" y="152400"/>
                  </a:lnTo>
                  <a:lnTo>
                    <a:pt x="2688081" y="165100"/>
                  </a:lnTo>
                  <a:lnTo>
                    <a:pt x="2699257" y="177800"/>
                  </a:lnTo>
                  <a:lnTo>
                    <a:pt x="2709925" y="203200"/>
                  </a:lnTo>
                  <a:lnTo>
                    <a:pt x="2719958" y="215900"/>
                  </a:lnTo>
                  <a:lnTo>
                    <a:pt x="2745612" y="254000"/>
                  </a:lnTo>
                  <a:lnTo>
                    <a:pt x="2759201" y="292100"/>
                  </a:lnTo>
                  <a:lnTo>
                    <a:pt x="2764916" y="304800"/>
                  </a:lnTo>
                  <a:lnTo>
                    <a:pt x="2769615" y="317500"/>
                  </a:lnTo>
                  <a:lnTo>
                    <a:pt x="2773679" y="342900"/>
                  </a:lnTo>
                  <a:lnTo>
                    <a:pt x="2776727" y="355600"/>
                  </a:lnTo>
                  <a:lnTo>
                    <a:pt x="2779013" y="381000"/>
                  </a:lnTo>
                  <a:lnTo>
                    <a:pt x="2780410" y="393700"/>
                  </a:lnTo>
                  <a:lnTo>
                    <a:pt x="2780791" y="406400"/>
                  </a:lnTo>
                  <a:lnTo>
                    <a:pt x="2780791" y="1955800"/>
                  </a:lnTo>
                  <a:lnTo>
                    <a:pt x="2780283" y="1968500"/>
                  </a:lnTo>
                  <a:lnTo>
                    <a:pt x="2778886" y="1993900"/>
                  </a:lnTo>
                  <a:lnTo>
                    <a:pt x="2776473" y="2006600"/>
                  </a:lnTo>
                  <a:lnTo>
                    <a:pt x="2773298" y="2032000"/>
                  </a:lnTo>
                  <a:lnTo>
                    <a:pt x="2769234" y="2044700"/>
                  </a:lnTo>
                  <a:lnTo>
                    <a:pt x="2764408" y="2057400"/>
                  </a:lnTo>
                  <a:lnTo>
                    <a:pt x="2758820" y="2082800"/>
                  </a:lnTo>
                  <a:lnTo>
                    <a:pt x="2752343" y="2095500"/>
                  </a:lnTo>
                  <a:lnTo>
                    <a:pt x="2745104" y="2108200"/>
                  </a:lnTo>
                  <a:lnTo>
                    <a:pt x="2737230" y="2120900"/>
                  </a:lnTo>
                  <a:lnTo>
                    <a:pt x="2728467" y="2146300"/>
                  </a:lnTo>
                  <a:lnTo>
                    <a:pt x="2698495" y="2184400"/>
                  </a:lnTo>
                  <a:lnTo>
                    <a:pt x="2662808" y="2222500"/>
                  </a:lnTo>
                  <a:lnTo>
                    <a:pt x="2636265" y="2247900"/>
                  </a:lnTo>
                  <a:lnTo>
                    <a:pt x="2622168" y="2247900"/>
                  </a:lnTo>
                  <a:lnTo>
                    <a:pt x="2607563" y="2260600"/>
                  </a:lnTo>
                  <a:lnTo>
                    <a:pt x="2592450" y="2273300"/>
                  </a:lnTo>
                  <a:lnTo>
                    <a:pt x="2577083" y="2273300"/>
                  </a:lnTo>
                  <a:lnTo>
                    <a:pt x="2560954" y="2286000"/>
                  </a:lnTo>
                  <a:lnTo>
                    <a:pt x="2597911" y="2286000"/>
                  </a:lnTo>
                  <a:lnTo>
                    <a:pt x="2613405" y="2273300"/>
                  </a:lnTo>
                  <a:lnTo>
                    <a:pt x="2628518" y="2260600"/>
                  </a:lnTo>
                  <a:lnTo>
                    <a:pt x="2642996" y="2247900"/>
                  </a:lnTo>
                  <a:lnTo>
                    <a:pt x="2656966" y="2235200"/>
                  </a:lnTo>
                  <a:lnTo>
                    <a:pt x="2670428" y="2222500"/>
                  </a:lnTo>
                  <a:lnTo>
                    <a:pt x="2683255" y="2222500"/>
                  </a:lnTo>
                  <a:lnTo>
                    <a:pt x="2695447" y="2209800"/>
                  </a:lnTo>
                  <a:lnTo>
                    <a:pt x="2707131" y="2184400"/>
                  </a:lnTo>
                  <a:lnTo>
                    <a:pt x="2718180" y="2171700"/>
                  </a:lnTo>
                  <a:lnTo>
                    <a:pt x="2747009" y="2133600"/>
                  </a:lnTo>
                  <a:lnTo>
                    <a:pt x="2762503" y="2095500"/>
                  </a:lnTo>
                  <a:lnTo>
                    <a:pt x="2769234" y="2082800"/>
                  </a:lnTo>
                  <a:lnTo>
                    <a:pt x="2775076" y="2070100"/>
                  </a:lnTo>
                  <a:lnTo>
                    <a:pt x="2780029" y="2044700"/>
                  </a:lnTo>
                  <a:lnTo>
                    <a:pt x="2784220" y="2032000"/>
                  </a:lnTo>
                  <a:lnTo>
                    <a:pt x="2787395" y="2006600"/>
                  </a:lnTo>
                  <a:lnTo>
                    <a:pt x="2789808" y="1993900"/>
                  </a:lnTo>
                  <a:lnTo>
                    <a:pt x="2791332" y="1968500"/>
                  </a:lnTo>
                  <a:lnTo>
                    <a:pt x="2791713" y="1955800"/>
                  </a:lnTo>
                  <a:lnTo>
                    <a:pt x="2791713" y="406400"/>
                  </a:lnTo>
                  <a:lnTo>
                    <a:pt x="2791332" y="393700"/>
                  </a:lnTo>
                  <a:lnTo>
                    <a:pt x="2789935" y="368300"/>
                  </a:lnTo>
                  <a:lnTo>
                    <a:pt x="2787522" y="355600"/>
                  </a:lnTo>
                  <a:lnTo>
                    <a:pt x="2784347" y="342900"/>
                  </a:lnTo>
                  <a:lnTo>
                    <a:pt x="2780156" y="317500"/>
                  </a:lnTo>
                  <a:lnTo>
                    <a:pt x="2775330" y="304800"/>
                  </a:lnTo>
                  <a:lnTo>
                    <a:pt x="2769488" y="279400"/>
                  </a:lnTo>
                  <a:lnTo>
                    <a:pt x="2762884" y="266700"/>
                  </a:lnTo>
                  <a:lnTo>
                    <a:pt x="2755518" y="254000"/>
                  </a:lnTo>
                  <a:lnTo>
                    <a:pt x="2747390" y="241300"/>
                  </a:lnTo>
                  <a:lnTo>
                    <a:pt x="2738373" y="215900"/>
                  </a:lnTo>
                  <a:lnTo>
                    <a:pt x="2707512" y="177800"/>
                  </a:lnTo>
                  <a:lnTo>
                    <a:pt x="2670936" y="139700"/>
                  </a:lnTo>
                  <a:lnTo>
                    <a:pt x="2643631" y="114300"/>
                  </a:lnTo>
                  <a:lnTo>
                    <a:pt x="2629153" y="101600"/>
                  </a:lnTo>
                  <a:close/>
                </a:path>
                <a:path w="2835910" h="2362200">
                  <a:moveTo>
                    <a:pt x="2582671" y="76200"/>
                  </a:moveTo>
                  <a:lnTo>
                    <a:pt x="2562351" y="76200"/>
                  </a:lnTo>
                  <a:lnTo>
                    <a:pt x="2593720" y="101600"/>
                  </a:lnTo>
                  <a:lnTo>
                    <a:pt x="2614040" y="101600"/>
                  </a:lnTo>
                  <a:lnTo>
                    <a:pt x="2598800" y="88900"/>
                  </a:lnTo>
                  <a:lnTo>
                    <a:pt x="2582671" y="76200"/>
                  </a:lnTo>
                  <a:close/>
                </a:path>
                <a:path w="2835910" h="2362200">
                  <a:moveTo>
                    <a:pt x="285470" y="63500"/>
                  </a:moveTo>
                  <a:lnTo>
                    <a:pt x="264706" y="63500"/>
                  </a:lnTo>
                  <a:lnTo>
                    <a:pt x="248018" y="76200"/>
                  </a:lnTo>
                  <a:lnTo>
                    <a:pt x="268719" y="76200"/>
                  </a:lnTo>
                  <a:lnTo>
                    <a:pt x="285470" y="63500"/>
                  </a:lnTo>
                  <a:close/>
                </a:path>
                <a:path w="2835910" h="2362200">
                  <a:moveTo>
                    <a:pt x="2549524" y="63500"/>
                  </a:moveTo>
                  <a:lnTo>
                    <a:pt x="2529585" y="63500"/>
                  </a:lnTo>
                  <a:lnTo>
                    <a:pt x="2545968" y="76200"/>
                  </a:lnTo>
                  <a:lnTo>
                    <a:pt x="2566415" y="76200"/>
                  </a:lnTo>
                  <a:lnTo>
                    <a:pt x="2549524" y="63500"/>
                  </a:lnTo>
                  <a:close/>
                </a:path>
                <a:path w="2835910" h="2362200">
                  <a:moveTo>
                    <a:pt x="371906" y="25400"/>
                  </a:moveTo>
                  <a:lnTo>
                    <a:pt x="229768" y="25400"/>
                  </a:lnTo>
                  <a:lnTo>
                    <a:pt x="211505" y="38100"/>
                  </a:lnTo>
                  <a:lnTo>
                    <a:pt x="193725" y="50800"/>
                  </a:lnTo>
                  <a:lnTo>
                    <a:pt x="176491" y="63500"/>
                  </a:lnTo>
                  <a:lnTo>
                    <a:pt x="243458" y="63500"/>
                  </a:lnTo>
                  <a:lnTo>
                    <a:pt x="260705" y="50800"/>
                  </a:lnTo>
                  <a:lnTo>
                    <a:pt x="278383" y="50800"/>
                  </a:lnTo>
                  <a:lnTo>
                    <a:pt x="296379" y="38100"/>
                  </a:lnTo>
                  <a:lnTo>
                    <a:pt x="352653" y="38100"/>
                  </a:lnTo>
                  <a:lnTo>
                    <a:pt x="371906" y="25400"/>
                  </a:lnTo>
                  <a:close/>
                </a:path>
                <a:path w="2835910" h="2362200">
                  <a:moveTo>
                    <a:pt x="337350" y="50800"/>
                  </a:moveTo>
                  <a:lnTo>
                    <a:pt x="299364" y="50800"/>
                  </a:lnTo>
                  <a:lnTo>
                    <a:pt x="281927" y="63500"/>
                  </a:lnTo>
                  <a:lnTo>
                    <a:pt x="319849" y="63500"/>
                  </a:lnTo>
                  <a:lnTo>
                    <a:pt x="337350" y="50800"/>
                  </a:lnTo>
                  <a:close/>
                </a:path>
                <a:path w="2835910" h="2362200">
                  <a:moveTo>
                    <a:pt x="2514980" y="50800"/>
                  </a:moveTo>
                  <a:lnTo>
                    <a:pt x="2477515" y="50800"/>
                  </a:lnTo>
                  <a:lnTo>
                    <a:pt x="2495295" y="63500"/>
                  </a:lnTo>
                  <a:lnTo>
                    <a:pt x="2532506" y="63500"/>
                  </a:lnTo>
                  <a:lnTo>
                    <a:pt x="2514980" y="50800"/>
                  </a:lnTo>
                  <a:close/>
                </a:path>
                <a:path w="2835910" h="2362200">
                  <a:moveTo>
                    <a:pt x="2582417" y="25400"/>
                  </a:moveTo>
                  <a:lnTo>
                    <a:pt x="2441955" y="25400"/>
                  </a:lnTo>
                  <a:lnTo>
                    <a:pt x="2461259" y="38100"/>
                  </a:lnTo>
                  <a:lnTo>
                    <a:pt x="2517393" y="38100"/>
                  </a:lnTo>
                  <a:lnTo>
                    <a:pt x="2535554" y="50800"/>
                  </a:lnTo>
                  <a:lnTo>
                    <a:pt x="2553080" y="50800"/>
                  </a:lnTo>
                  <a:lnTo>
                    <a:pt x="2570352" y="63500"/>
                  </a:lnTo>
                  <a:lnTo>
                    <a:pt x="2636138" y="63500"/>
                  </a:lnTo>
                  <a:lnTo>
                    <a:pt x="2618739" y="50800"/>
                  </a:lnTo>
                  <a:lnTo>
                    <a:pt x="2600959" y="38100"/>
                  </a:lnTo>
                  <a:lnTo>
                    <a:pt x="2582417" y="25400"/>
                  </a:lnTo>
                  <a:close/>
                </a:path>
                <a:path w="2835910" h="2362200">
                  <a:moveTo>
                    <a:pt x="2460370" y="38100"/>
                  </a:moveTo>
                  <a:lnTo>
                    <a:pt x="354050" y="38100"/>
                  </a:lnTo>
                  <a:lnTo>
                    <a:pt x="335457" y="50800"/>
                  </a:lnTo>
                  <a:lnTo>
                    <a:pt x="2478912" y="50800"/>
                  </a:lnTo>
                  <a:lnTo>
                    <a:pt x="2460370" y="38100"/>
                  </a:lnTo>
                  <a:close/>
                </a:path>
                <a:path w="2835910" h="2362200">
                  <a:moveTo>
                    <a:pt x="2544444" y="12700"/>
                  </a:moveTo>
                  <a:lnTo>
                    <a:pt x="267741" y="12700"/>
                  </a:lnTo>
                  <a:lnTo>
                    <a:pt x="248678" y="25400"/>
                  </a:lnTo>
                  <a:lnTo>
                    <a:pt x="2563748" y="25400"/>
                  </a:lnTo>
                  <a:lnTo>
                    <a:pt x="2544444" y="12700"/>
                  </a:lnTo>
                  <a:close/>
                </a:path>
                <a:path w="2835910" h="2362200">
                  <a:moveTo>
                    <a:pt x="2504820" y="0"/>
                  </a:moveTo>
                  <a:lnTo>
                    <a:pt x="307276" y="0"/>
                  </a:lnTo>
                  <a:lnTo>
                    <a:pt x="287451" y="12700"/>
                  </a:lnTo>
                  <a:lnTo>
                    <a:pt x="2525013" y="12700"/>
                  </a:lnTo>
                  <a:lnTo>
                    <a:pt x="2504820" y="0"/>
                  </a:lnTo>
                  <a:close/>
                </a:path>
              </a:pathLst>
            </a:custGeom>
            <a:solidFill>
              <a:srgbClr val="FFFFFF"/>
            </a:solidFill>
          </p:spPr>
          <p:txBody>
            <a:bodyPr wrap="square" lIns="0" tIns="0" rIns="0" bIns="0" rtlCol="0"/>
            <a:lstStyle/>
            <a:p>
              <a:endParaRPr/>
            </a:p>
          </p:txBody>
        </p:sp>
      </p:grpSp>
      <p:sp>
        <p:nvSpPr>
          <p:cNvPr id="17" name="object 17"/>
          <p:cNvSpPr txBox="1"/>
          <p:nvPr/>
        </p:nvSpPr>
        <p:spPr>
          <a:xfrm>
            <a:off x="492963" y="5095747"/>
            <a:ext cx="1826260" cy="452120"/>
          </a:xfrm>
          <a:prstGeom prst="rect">
            <a:avLst/>
          </a:prstGeom>
        </p:spPr>
        <p:txBody>
          <a:bodyPr vert="horz" wrap="square" lIns="0" tIns="12065" rIns="0" bIns="0" rtlCol="0">
            <a:spAutoFit/>
          </a:bodyPr>
          <a:lstStyle/>
          <a:p>
            <a:pPr marL="12700">
              <a:lnSpc>
                <a:spcPct val="100000"/>
              </a:lnSpc>
              <a:spcBef>
                <a:spcPts val="95"/>
              </a:spcBef>
            </a:pPr>
            <a:r>
              <a:rPr sz="2800" b="1" spc="-360" dirty="0">
                <a:latin typeface="Arial"/>
                <a:cs typeface="Arial"/>
              </a:rPr>
              <a:t>S</a:t>
            </a:r>
            <a:r>
              <a:rPr sz="2800" b="1" spc="-345" dirty="0">
                <a:latin typeface="Arial"/>
                <a:cs typeface="Arial"/>
              </a:rPr>
              <a:t>E</a:t>
            </a:r>
            <a:r>
              <a:rPr sz="2800" b="1" spc="-85" dirty="0">
                <a:latin typeface="Arial"/>
                <a:cs typeface="Arial"/>
              </a:rPr>
              <a:t>A</a:t>
            </a:r>
            <a:r>
              <a:rPr sz="2800" b="1" spc="-170" dirty="0">
                <a:latin typeface="Arial"/>
                <a:cs typeface="Arial"/>
              </a:rPr>
              <a:t>S</a:t>
            </a:r>
            <a:r>
              <a:rPr sz="2800" b="1" spc="-180" dirty="0">
                <a:latin typeface="Arial"/>
                <a:cs typeface="Arial"/>
              </a:rPr>
              <a:t>O</a:t>
            </a:r>
            <a:r>
              <a:rPr sz="2800" b="1" spc="45" dirty="0">
                <a:latin typeface="Arial"/>
                <a:cs typeface="Arial"/>
              </a:rPr>
              <a:t>N</a:t>
            </a:r>
            <a:r>
              <a:rPr sz="2800" b="1" spc="-160" dirty="0">
                <a:latin typeface="Arial"/>
                <a:cs typeface="Arial"/>
              </a:rPr>
              <a:t>AL</a:t>
            </a:r>
            <a:endParaRPr sz="2800">
              <a:latin typeface="Arial"/>
              <a:cs typeface="Arial"/>
            </a:endParaRPr>
          </a:p>
        </p:txBody>
      </p:sp>
      <p:sp>
        <p:nvSpPr>
          <p:cNvPr id="18" name="object 18"/>
          <p:cNvSpPr/>
          <p:nvPr/>
        </p:nvSpPr>
        <p:spPr>
          <a:xfrm>
            <a:off x="213359" y="0"/>
            <a:ext cx="7130796" cy="85496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4114774"/>
            <a:ext cx="8229600" cy="2308860"/>
          </a:xfrm>
          <a:custGeom>
            <a:avLst/>
            <a:gdLst/>
            <a:ahLst/>
            <a:cxnLst/>
            <a:rect l="l" t="t" r="r" b="b"/>
            <a:pathLst>
              <a:path w="8229600" h="2308860">
                <a:moveTo>
                  <a:pt x="8229600" y="0"/>
                </a:moveTo>
                <a:lnTo>
                  <a:pt x="0" y="0"/>
                </a:lnTo>
                <a:lnTo>
                  <a:pt x="0" y="2308351"/>
                </a:lnTo>
                <a:lnTo>
                  <a:pt x="8229600" y="2308351"/>
                </a:lnTo>
                <a:lnTo>
                  <a:pt x="8229600" y="0"/>
                </a:lnTo>
                <a:close/>
              </a:path>
            </a:pathLst>
          </a:custGeom>
          <a:solidFill>
            <a:srgbClr val="F3A176"/>
          </a:solidFill>
        </p:spPr>
        <p:txBody>
          <a:bodyPr wrap="square" lIns="0" tIns="0" rIns="0" bIns="0" rtlCol="0"/>
          <a:lstStyle/>
          <a:p>
            <a:endParaRPr/>
          </a:p>
        </p:txBody>
      </p:sp>
      <p:sp>
        <p:nvSpPr>
          <p:cNvPr id="3" name="object 3"/>
          <p:cNvSpPr txBox="1">
            <a:spLocks noGrp="1"/>
          </p:cNvSpPr>
          <p:nvPr>
            <p:ph type="title"/>
          </p:nvPr>
        </p:nvSpPr>
        <p:spPr>
          <a:xfrm>
            <a:off x="645668" y="1584705"/>
            <a:ext cx="7673340" cy="1722120"/>
          </a:xfrm>
          <a:prstGeom prst="rect">
            <a:avLst/>
          </a:prstGeom>
        </p:spPr>
        <p:txBody>
          <a:bodyPr vert="horz" wrap="square" lIns="0" tIns="12700" rIns="0" bIns="0" rtlCol="0">
            <a:spAutoFit/>
          </a:bodyPr>
          <a:lstStyle/>
          <a:p>
            <a:pPr marL="268605" marR="145415" indent="-256540">
              <a:lnSpc>
                <a:spcPct val="100000"/>
              </a:lnSpc>
              <a:spcBef>
                <a:spcPts val="100"/>
              </a:spcBef>
              <a:buClr>
                <a:srgbClr val="2CA1BE"/>
              </a:buClr>
              <a:buSzPct val="66666"/>
              <a:buChar char=""/>
              <a:tabLst>
                <a:tab pos="268605" algn="l"/>
                <a:tab pos="269240" algn="l"/>
              </a:tabLst>
            </a:pPr>
            <a:r>
              <a:rPr spc="110" dirty="0"/>
              <a:t>India </a:t>
            </a:r>
            <a:r>
              <a:rPr spc="135" dirty="0"/>
              <a:t>adopted </a:t>
            </a:r>
            <a:r>
              <a:rPr spc="-15" dirty="0"/>
              <a:t>a </a:t>
            </a:r>
            <a:r>
              <a:rPr spc="100" dirty="0"/>
              <a:t>new </a:t>
            </a:r>
            <a:r>
              <a:rPr spc="120" dirty="0"/>
              <a:t>strategy </a:t>
            </a:r>
            <a:r>
              <a:rPr spc="170" dirty="0"/>
              <a:t>in </a:t>
            </a:r>
            <a:r>
              <a:rPr spc="135" dirty="0"/>
              <a:t>agriculture,  which </a:t>
            </a:r>
            <a:r>
              <a:rPr spc="125" dirty="0"/>
              <a:t>resulted </a:t>
            </a:r>
            <a:r>
              <a:rPr spc="175" dirty="0"/>
              <a:t>in </a:t>
            </a:r>
            <a:r>
              <a:rPr spc="75" dirty="0">
                <a:solidFill>
                  <a:srgbClr val="00AF50"/>
                </a:solidFill>
              </a:rPr>
              <a:t>‘Green</a:t>
            </a:r>
            <a:r>
              <a:rPr spc="-90" dirty="0">
                <a:solidFill>
                  <a:srgbClr val="00AF50"/>
                </a:solidFill>
              </a:rPr>
              <a:t> </a:t>
            </a:r>
            <a:r>
              <a:rPr spc="114" dirty="0">
                <a:solidFill>
                  <a:srgbClr val="00AF50"/>
                </a:solidFill>
              </a:rPr>
              <a:t>Revolution’.</a:t>
            </a:r>
          </a:p>
          <a:p>
            <a:pPr marL="268605" marR="5080" indent="-256540">
              <a:lnSpc>
                <a:spcPct val="100000"/>
              </a:lnSpc>
              <a:spcBef>
                <a:spcPts val="400"/>
              </a:spcBef>
              <a:buClr>
                <a:srgbClr val="2CA1BE"/>
              </a:buClr>
              <a:buSzPct val="66666"/>
              <a:buChar char=""/>
              <a:tabLst>
                <a:tab pos="268605" algn="l"/>
                <a:tab pos="269240" algn="l"/>
              </a:tabLst>
            </a:pPr>
            <a:r>
              <a:rPr spc="70" dirty="0"/>
              <a:t>Food </a:t>
            </a:r>
            <a:r>
              <a:rPr spc="145" dirty="0"/>
              <a:t>grain </a:t>
            </a:r>
            <a:r>
              <a:rPr spc="170" dirty="0"/>
              <a:t>production </a:t>
            </a:r>
            <a:r>
              <a:rPr spc="80" dirty="0"/>
              <a:t>especially: </a:t>
            </a:r>
            <a:r>
              <a:rPr spc="30" dirty="0"/>
              <a:t>Wheat </a:t>
            </a:r>
            <a:r>
              <a:rPr spc="114" dirty="0"/>
              <a:t>and  </a:t>
            </a:r>
            <a:r>
              <a:rPr spc="-15" dirty="0"/>
              <a:t>Rice</a:t>
            </a:r>
          </a:p>
        </p:txBody>
      </p:sp>
      <p:sp>
        <p:nvSpPr>
          <p:cNvPr id="4" name="object 4"/>
          <p:cNvSpPr/>
          <p:nvPr/>
        </p:nvSpPr>
        <p:spPr>
          <a:xfrm>
            <a:off x="245363" y="134112"/>
            <a:ext cx="8368283" cy="159410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12140" y="4104513"/>
            <a:ext cx="7992745" cy="2220595"/>
          </a:xfrm>
          <a:prstGeom prst="rect">
            <a:avLst/>
          </a:prstGeom>
        </p:spPr>
        <p:txBody>
          <a:bodyPr vert="horz" wrap="square" lIns="0" tIns="12700" rIns="0" bIns="0" rtlCol="0">
            <a:spAutoFit/>
          </a:bodyPr>
          <a:lstStyle/>
          <a:p>
            <a:pPr marL="12700" marR="5080">
              <a:lnSpc>
                <a:spcPct val="100000"/>
              </a:lnSpc>
              <a:spcBef>
                <a:spcPts val="100"/>
              </a:spcBef>
            </a:pPr>
            <a:r>
              <a:rPr sz="2400" spc="60" dirty="0">
                <a:latin typeface="Arial"/>
                <a:cs typeface="Arial"/>
              </a:rPr>
              <a:t>The </a:t>
            </a:r>
            <a:r>
              <a:rPr sz="2400" b="1" spc="-10" dirty="0">
                <a:solidFill>
                  <a:srgbClr val="FF0000"/>
                </a:solidFill>
                <a:latin typeface="Arial"/>
                <a:cs typeface="Arial"/>
              </a:rPr>
              <a:t>Green Revolution </a:t>
            </a:r>
            <a:r>
              <a:rPr sz="2400" b="1" spc="30" dirty="0">
                <a:solidFill>
                  <a:srgbClr val="FF0000"/>
                </a:solidFill>
                <a:latin typeface="Arial"/>
                <a:cs typeface="Arial"/>
              </a:rPr>
              <a:t>in </a:t>
            </a:r>
            <a:r>
              <a:rPr sz="2400" b="1" spc="25" dirty="0">
                <a:solidFill>
                  <a:srgbClr val="FF0000"/>
                </a:solidFill>
                <a:latin typeface="Arial"/>
                <a:cs typeface="Arial"/>
              </a:rPr>
              <a:t>India </a:t>
            </a:r>
            <a:r>
              <a:rPr sz="2400" spc="95" dirty="0">
                <a:latin typeface="Arial"/>
                <a:cs typeface="Arial"/>
              </a:rPr>
              <a:t>refers </a:t>
            </a:r>
            <a:r>
              <a:rPr sz="2400" spc="180" dirty="0">
                <a:latin typeface="Arial"/>
                <a:cs typeface="Arial"/>
              </a:rPr>
              <a:t>to </a:t>
            </a:r>
            <a:r>
              <a:rPr sz="2400" spc="-10" dirty="0">
                <a:latin typeface="Arial"/>
                <a:cs typeface="Arial"/>
              </a:rPr>
              <a:t>a </a:t>
            </a:r>
            <a:r>
              <a:rPr sz="2400" spc="135" dirty="0">
                <a:latin typeface="Arial"/>
                <a:cs typeface="Arial"/>
              </a:rPr>
              <a:t>period </a:t>
            </a:r>
            <a:r>
              <a:rPr sz="2400" spc="170" dirty="0">
                <a:latin typeface="Arial"/>
                <a:cs typeface="Arial"/>
              </a:rPr>
              <a:t>of  </a:t>
            </a:r>
            <a:r>
              <a:rPr sz="2400" spc="155" dirty="0">
                <a:latin typeface="Arial"/>
                <a:cs typeface="Arial"/>
              </a:rPr>
              <a:t>time </a:t>
            </a:r>
            <a:r>
              <a:rPr sz="2400" spc="105" dirty="0">
                <a:latin typeface="Arial"/>
                <a:cs typeface="Arial"/>
              </a:rPr>
              <a:t>when </a:t>
            </a:r>
            <a:r>
              <a:rPr sz="2400" spc="120" dirty="0">
                <a:latin typeface="Arial"/>
                <a:cs typeface="Arial"/>
              </a:rPr>
              <a:t>agriculture </a:t>
            </a:r>
            <a:r>
              <a:rPr sz="2400" spc="155" dirty="0">
                <a:latin typeface="Arial"/>
                <a:cs typeface="Arial"/>
              </a:rPr>
              <a:t>in </a:t>
            </a:r>
            <a:r>
              <a:rPr sz="2400" spc="95" dirty="0">
                <a:latin typeface="Arial"/>
                <a:cs typeface="Arial"/>
              </a:rPr>
              <a:t>India </a:t>
            </a:r>
            <a:r>
              <a:rPr sz="2400" spc="85" dirty="0">
                <a:latin typeface="Arial"/>
                <a:cs typeface="Arial"/>
              </a:rPr>
              <a:t>changed </a:t>
            </a:r>
            <a:r>
              <a:rPr sz="2400" spc="180" dirty="0">
                <a:latin typeface="Arial"/>
                <a:cs typeface="Arial"/>
              </a:rPr>
              <a:t>to </a:t>
            </a:r>
            <a:r>
              <a:rPr sz="2400" spc="65" dirty="0">
                <a:latin typeface="Arial"/>
                <a:cs typeface="Arial"/>
              </a:rPr>
              <a:t>an  </a:t>
            </a:r>
            <a:r>
              <a:rPr sz="2400" spc="135" dirty="0">
                <a:latin typeface="Arial"/>
                <a:cs typeface="Arial"/>
              </a:rPr>
              <a:t>industrial </a:t>
            </a:r>
            <a:r>
              <a:rPr sz="2400" spc="90" dirty="0">
                <a:latin typeface="Arial"/>
                <a:cs typeface="Arial"/>
              </a:rPr>
              <a:t>system </a:t>
            </a:r>
            <a:r>
              <a:rPr sz="2400" spc="105" dirty="0">
                <a:latin typeface="Arial"/>
                <a:cs typeface="Arial"/>
              </a:rPr>
              <a:t>due </a:t>
            </a:r>
            <a:r>
              <a:rPr sz="2400" spc="185" dirty="0">
                <a:latin typeface="Arial"/>
                <a:cs typeface="Arial"/>
              </a:rPr>
              <a:t>to </a:t>
            </a:r>
            <a:r>
              <a:rPr sz="2400" spc="125" dirty="0">
                <a:latin typeface="Arial"/>
                <a:cs typeface="Arial"/>
              </a:rPr>
              <a:t>the </a:t>
            </a:r>
            <a:r>
              <a:rPr sz="2400" spc="140" dirty="0">
                <a:latin typeface="Arial"/>
                <a:cs typeface="Arial"/>
              </a:rPr>
              <a:t>adoption </a:t>
            </a:r>
            <a:r>
              <a:rPr sz="2400" spc="175" dirty="0">
                <a:latin typeface="Arial"/>
                <a:cs typeface="Arial"/>
              </a:rPr>
              <a:t>of </a:t>
            </a:r>
            <a:r>
              <a:rPr sz="2400" spc="145" dirty="0">
                <a:latin typeface="Arial"/>
                <a:cs typeface="Arial"/>
              </a:rPr>
              <a:t>modern  </a:t>
            </a:r>
            <a:r>
              <a:rPr sz="2400" spc="135" dirty="0">
                <a:latin typeface="Arial"/>
                <a:cs typeface="Arial"/>
              </a:rPr>
              <a:t>methods </a:t>
            </a:r>
            <a:r>
              <a:rPr sz="2400" spc="100" dirty="0">
                <a:latin typeface="Arial"/>
                <a:cs typeface="Arial"/>
              </a:rPr>
              <a:t>and </a:t>
            </a:r>
            <a:r>
              <a:rPr sz="2400" spc="114" dirty="0">
                <a:latin typeface="Arial"/>
                <a:cs typeface="Arial"/>
              </a:rPr>
              <a:t>technology </a:t>
            </a:r>
            <a:r>
              <a:rPr sz="2400" spc="85" dirty="0">
                <a:latin typeface="Arial"/>
                <a:cs typeface="Arial"/>
              </a:rPr>
              <a:t>such </a:t>
            </a:r>
            <a:r>
              <a:rPr sz="2400" dirty="0">
                <a:latin typeface="Arial"/>
                <a:cs typeface="Arial"/>
              </a:rPr>
              <a:t>as </a:t>
            </a:r>
            <a:r>
              <a:rPr sz="2400" spc="155" dirty="0">
                <a:latin typeface="Arial"/>
                <a:cs typeface="Arial"/>
              </a:rPr>
              <a:t>high </a:t>
            </a:r>
            <a:r>
              <a:rPr sz="2400" spc="125" dirty="0">
                <a:latin typeface="Arial"/>
                <a:cs typeface="Arial"/>
              </a:rPr>
              <a:t>yielding </a:t>
            </a:r>
            <a:r>
              <a:rPr sz="2400" spc="95" dirty="0">
                <a:latin typeface="Arial"/>
                <a:cs typeface="Arial"/>
              </a:rPr>
              <a:t>variety  </a:t>
            </a:r>
            <a:r>
              <a:rPr sz="2400" spc="-35" dirty="0">
                <a:latin typeface="Arial"/>
                <a:cs typeface="Arial"/>
              </a:rPr>
              <a:t>(HYV) </a:t>
            </a:r>
            <a:r>
              <a:rPr sz="2400" spc="50" dirty="0">
                <a:latin typeface="Arial"/>
                <a:cs typeface="Arial"/>
              </a:rPr>
              <a:t>seeds, </a:t>
            </a:r>
            <a:r>
              <a:rPr sz="2400" spc="114" dirty="0">
                <a:latin typeface="Arial"/>
                <a:cs typeface="Arial"/>
              </a:rPr>
              <a:t>tractors, </a:t>
            </a:r>
            <a:r>
              <a:rPr sz="2400" spc="145" dirty="0">
                <a:latin typeface="Arial"/>
                <a:cs typeface="Arial"/>
              </a:rPr>
              <a:t>irrigation </a:t>
            </a:r>
            <a:r>
              <a:rPr sz="2400" spc="110" dirty="0">
                <a:latin typeface="Arial"/>
                <a:cs typeface="Arial"/>
              </a:rPr>
              <a:t>facilities, </a:t>
            </a:r>
            <a:r>
              <a:rPr sz="2400" spc="90" dirty="0">
                <a:latin typeface="Arial"/>
                <a:cs typeface="Arial"/>
              </a:rPr>
              <a:t>pesticides,  </a:t>
            </a:r>
            <a:r>
              <a:rPr sz="2400" spc="135" dirty="0">
                <a:latin typeface="Arial"/>
                <a:cs typeface="Arial"/>
              </a:rPr>
              <a:t>fertilizers</a:t>
            </a:r>
            <a:r>
              <a:rPr sz="2400" spc="110" dirty="0">
                <a:latin typeface="Arial"/>
                <a:cs typeface="Arial"/>
              </a:rPr>
              <a:t> </a:t>
            </a:r>
            <a:r>
              <a:rPr sz="2400" spc="80" dirty="0">
                <a:latin typeface="Arial"/>
                <a:cs typeface="Arial"/>
              </a:rPr>
              <a:t>etc.</a:t>
            </a:r>
            <a:endParaRPr sz="24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704</Words>
  <Application>Microsoft Office PowerPoint</Application>
  <PresentationFormat>On-screen Show (4:3)</PresentationFormat>
  <Paragraphs>95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Migrants (due to natural disaster) Women and children under the age of 5 years  All these constitutes an important segment of  the food insecure population.</vt:lpstr>
      <vt:lpstr>Slide 6</vt:lpstr>
      <vt:lpstr>Slide 7</vt:lpstr>
      <vt:lpstr>CHRONIC</vt:lpstr>
      <vt:lpstr>India adopted a new strategy in agriculture,  which resulted in ‘Green Revolution’. Food grain production especially: Wheat and  Rice</vt:lpstr>
      <vt:lpstr>Slide 10</vt:lpstr>
      <vt:lpstr>Slide 11</vt:lpstr>
      <vt:lpstr>Slide 12</vt:lpstr>
      <vt:lpstr>Slide 13</vt:lpstr>
      <vt:lpstr> This is done to distribute food grains in the  deficit areas and among the poorer strata of  the society at a price lower than the market  price also known as Issue Price.</vt:lpstr>
      <vt:lpstr>Slide 15</vt:lpstr>
      <vt:lpstr>Slide 16</vt:lpstr>
      <vt:lpstr>Slide 17</vt:lpstr>
      <vt:lpstr>Slide 18</vt:lpstr>
      <vt:lpstr>Slide 19</vt:lpstr>
      <vt:lpstr>Slide 20</vt:lpstr>
      <vt:lpstr>Tenth five year plan also linked ICDS to  Anganwadi centres established mainly in rural  areas and staffed with frontline workers.  In addition to fighting malnutrition and ill  health, the programme is also intended to  combat gender inequality by providing girls  the same resources as boys.</vt:lpstr>
      <vt:lpstr>Slide 22</vt:lpstr>
      <vt:lpstr> Food For Work Programme. The Introduction  of Food for Work and Amendments. The  Program was introduced in 1977-78 by  giving food grains instead of wages.</vt:lpstr>
      <vt:lpstr>Slide 24</vt:lpstr>
      <vt:lpstr>Slide 25</vt:lpstr>
      <vt:lpstr>Similarly, in Maharashtra, Academy of  Development Science (ADS) has facilitated a  network of NGOs for setting up grain banks  in different regions.  ADS organises training and capacity building  programmes on food security for NGOs.</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SECURITY IN INDIA</dc:title>
  <dc:creator>Swati</dc:creator>
  <cp:lastModifiedBy>ADMIN</cp:lastModifiedBy>
  <cp:revision>1</cp:revision>
  <dcterms:created xsi:type="dcterms:W3CDTF">2023-01-29T15:19:03Z</dcterms:created>
  <dcterms:modified xsi:type="dcterms:W3CDTF">2023-01-23T11:56:48Z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2019-08-07T00:00:00Z</vt:filetime>
  </property>
  <property fmtid="{D5CDD505-2E9C-101B-9397-08002B2CF9AE}" pid="3" name="Creator">
    <vt:lpwstr>Microsoft® PowerPoint® 2010</vt:lpwstr>
  </property>
  <property fmtid="{D5CDD505-2E9C-101B-9397-08002B2CF9AE}" pid="4" name="LastSaved">
    <vt:filetime>2023-01-29T00:00:00Z</vt:filetime>
  </property>
</Properties>
</file>